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5" name="Google Shape;1535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3" name="Google Shape;1563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7" name="Google Shape;1627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6" name="Google Shape;1636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3" name="Google Shape;164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8" name="Google Shape;1648;p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4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6" name="Google Shape;1656;p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3" name="Google Shape;1663;p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71" name="Google Shape;1671;p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1" name="Google Shape;1681;p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89" name="Google Shape;1689;p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5" name="Google Shape;1695;p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1" name="Google Shape;1571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5" name="Google Shape;1705;p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2" name="Google Shape;1712;p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1" name="Google Shape;1721;p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1" name="Google Shape;1731;p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9" name="Google Shape;1739;p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7" name="Google Shape;1747;p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56" name="Google Shape;1756;p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4" name="Google Shape;1764;p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3" name="Google Shape;1773;p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4" name="Google Shape;1784;p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77" name="Google Shape;1577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2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4" name="Google Shape;1794;p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0" name="Google Shape;1800;p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8" name="Google Shape;1808;p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6" name="Google Shape;1816;p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5" name="Google Shape;1825;p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4" name="Google Shape;1584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3" name="Google Shape;1593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1" name="Google Shape;160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6" name="Google Shape;1606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5" name="Google Shape;1615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2" name="Google Shape;16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2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4" name="Google Shape;1544;p2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5" name="Google Shape;1545;p2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" type="tx">
  <p:cSld name="TITLE_AND_BODY"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8" name="Google Shape;1548;p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549" name="Google Shape;1549;p3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0" name="Google Shape;1550;p3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1" name="Google Shape;1551;p3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 on left, text on right" type="twoColTx">
  <p:cSld name="TITLE_AND_TWO_COLUMNS"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4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4" name="Google Shape;1554;p4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5" name="Google Shape;1555;p4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8" name="Google Shape;1558;p5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9" name="Google Shape;1559;p5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0" name="Google Shape;1560;p5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8" name="Google Shape;1538;p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9" name="Google Shape;1539;p1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0" name="Google Shape;1540;p1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1" name="Google Shape;1541;p1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2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2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5" name="Google Shape;1565;p6"/>
          <p:cNvPicPr preferRelativeResize="0"/>
          <p:nvPr/>
        </p:nvPicPr>
        <p:blipFill rotWithShape="1">
          <a:blip r:embed="rId3">
            <a:alphaModFix/>
          </a:blip>
          <a:srcRect b="11465" l="0" r="259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Google Shape;156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6600" y="3860800"/>
            <a:ext cx="1228725" cy="2309812"/>
          </a:xfrm>
          <a:prstGeom prst="rect">
            <a:avLst/>
          </a:prstGeom>
          <a:noFill/>
          <a:ln>
            <a:noFill/>
          </a:ln>
        </p:spPr>
      </p:pic>
      <p:sp>
        <p:nvSpPr>
          <p:cNvPr id="1567" name="Shape 1567"/>
          <p:cNvSpPr/>
          <p:nvPr/>
        </p:nvSpPr>
        <p:spPr>
          <a:xfrm>
            <a:off x="1226775" y="908050"/>
            <a:ext cx="6822548" cy="1516547"/>
          </a:xfrm>
          <a:prstGeom prst="rect"/>
          <a:solidFill>
            <a:srgbClr val="008000"/>
          </a:solidFill>
          <a:ln cap="flat" cmpd="sng" w="28575" algn="ctr">
            <a:solidFill>
              <a:schemeClr val="tx2"/>
            </a:solidFill>
            <a:miter lim="800000"/>
            <a:headEnd/>
            <a:tailEnd/>
          </a:ln>
        </p:spPr>
        <p:txBody>
          <a:bodyPr fromWordArt="1"/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rPr b="0" dirty="1" err="0" i="0" kern="0" kumimoji="0" lang="en-US" altLang="en-US" noProof="0" normalizeH="0" smtClean="0" sz="1400" u="none" cap="none" strike="noStrike">
                <a:solidFill>
                  <a:srgbClr val="000000"/>
                </a:solidFill>
                <a:latin typeface="Impact"/>
                <a:ea typeface="Arial"/>
                <a:cs typeface="Arial"/>
                <a:sym typeface="Arial"/>
              </a:rPr>
              <a:t>ДЕРЕВЬЯ</a:t>
            </a:r>
          </a:p>
        </p:txBody>
      </p:sp>
      <p:pic>
        <p:nvPicPr>
          <p:cNvPr id="1568" name="Google Shape;156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357562"/>
            <a:ext cx="2625724" cy="350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9" name="Google Shape;162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0" name="Shape 1630"/>
          <p:cNvSpPr/>
          <p:nvPr/>
        </p:nvSpPr>
        <p:spPr>
          <a:xfrm>
            <a:off x="1116012" y="908050"/>
            <a:ext cx="1800225" cy="865175"/>
          </a:xfrm>
          <a:prstGeom prst="rect"/>
          <a:solidFill>
            <a:srgbClr val="B2B2B2">
              <a:alpha val="50000"/>
            </a:srgbClr>
          </a:solidFill>
          <a:ln cap="flat" cmpd="sng" w="12700" algn="ctr">
            <a:solidFill>
              <a:srgbClr val="3333CC"/>
            </a:solidFill>
            <a:miter lim="800000"/>
            <a:headEnd/>
            <a:tailEnd/>
          </a:ln>
        </p:spPr>
        <p:txBody>
          <a:bodyPr fromWordArt="1"/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r>
              <a:rPr b="0" dirty="1" err="0" i="0" kern="0" kumimoji="0" lang="en-US" altLang="en-US" noProof="0" normalizeH="0" smtClean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Осина</a:t>
            </a:r>
          </a:p>
        </p:txBody>
      </p:sp>
      <p:pic>
        <p:nvPicPr>
          <p:cNvPr id="1631" name="Google Shape;163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5737" y="981075"/>
            <a:ext cx="4392613" cy="4037010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Google Shape;1632;p15"/>
          <p:cNvSpPr txBox="1"/>
          <p:nvPr/>
        </p:nvSpPr>
        <p:spPr>
          <a:xfrm>
            <a:off x="684212" y="2576512"/>
            <a:ext cx="3887700" cy="10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Трепеща листвою сильно</a:t>
            </a:r>
            <a:b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 ветром шепчется…                       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осина.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15"/>
          <p:cNvSpPr txBox="1"/>
          <p:nvPr/>
        </p:nvSpPr>
        <p:spPr>
          <a:xfrm>
            <a:off x="2332037" y="4797425"/>
            <a:ext cx="3136800" cy="14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саду осеннем, у дорожки,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Осина хлопает в ладошки.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Вот почему на той неделе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Ее ладошки покраснели.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</a:t>
            </a:r>
            <a:r>
              <a:rPr b="0" i="1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Р. Сеф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Google Shape;163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16"/>
          <p:cNvPicPr preferRelativeResize="0"/>
          <p:nvPr/>
        </p:nvPicPr>
        <p:blipFill rotWithShape="1">
          <a:blip r:embed="rId4">
            <a:alphaModFix/>
          </a:blip>
          <a:srcRect b="5686" l="13997" r="2383" t="6021"/>
          <a:stretch/>
        </p:blipFill>
        <p:spPr>
          <a:xfrm>
            <a:off x="3325100" y="987950"/>
            <a:ext cx="5333974" cy="535742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640" name="Google Shape;1640;p16"/>
          <p:cNvSpPr txBox="1"/>
          <p:nvPr/>
        </p:nvSpPr>
        <p:spPr>
          <a:xfrm>
            <a:off x="539750" y="919162"/>
            <a:ext cx="3024300" cy="338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Зябнет осинка,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Дрожит на ветру,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Стынет на солнышке,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Мёрзнет в жару.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Дайте осинке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Пальто и ботинки –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Надо согреться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Бедной осинке.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И. Токмакова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17"/>
          <p:cNvSpPr txBox="1"/>
          <p:nvPr>
            <p:ph idx="4294967295" type="title"/>
          </p:nvPr>
        </p:nvSpPr>
        <p:spPr>
          <a:xfrm>
            <a:off x="323850" y="260350"/>
            <a:ext cx="8569200" cy="633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b="0" i="0" lang="en-US" sz="2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Из прямых высоких стволов осины получают хорошие доски, которые, высыхая, становятся очень твердыми. Древесина у нее прочная, не гниет в воде, поэтому из нее делают лодки и баржи, кадки и лыжи. Срубы колодцев строили только из осины. Из осины вырезают ложки, чашки и ковши.</a:t>
            </a:r>
            <a:br>
              <a:rPr b="0" i="0" lang="en-US" sz="2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Спички тоже делают из осины, так они меньше ломаются, чем спички из других пород, и горят сильным ровным пламенем без копоти.</a:t>
            </a:r>
            <a:br>
              <a:rPr b="0" i="0" lang="en-US" sz="2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Настойка коры осины считалась лучшим средством от простуды и лихорадки. Осиновые фитонциды такие сильные, что не только бактерии, но и некоторые породы деревьев не выдерживают их и не растут рядом с осиной. </a:t>
            </a:r>
            <a:br>
              <a:rPr b="0" i="0" lang="en-US" sz="2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А как же нарядны осинки осенью! Они приветствуют нас своими алыми, багряными, розовыми и золотистыми листьями-флажками. Листья осины держатся на длинных черешках и от малейшего ветерка трепещут, но зато, когда налетает сильный порыв ветра, они только поворачиваются, как паруса. Поэтому даже буря не может их сорвать.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0" name="Google Shape;165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1" name="Google Shape;1651;p18"/>
          <p:cNvSpPr/>
          <p:nvPr/>
        </p:nvSpPr>
        <p:spPr>
          <a:xfrm flipH="1">
            <a:off x="1814925" y="539759"/>
            <a:ext cx="4401600" cy="24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B050"/>
                </a:solidFill>
                <a:effectLst>
                  <a:outerShdw blurRad="12700" rotWithShape="0" algn="tl" dir="2700000" dist="38100">
                    <a:srgbClr val="7373D1">
                      <a:alpha val="10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Сосна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2" name="Google Shape;165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1375" y="1504232"/>
            <a:ext cx="3609825" cy="4807668"/>
          </a:xfrm>
          <a:prstGeom prst="rect">
            <a:avLst/>
          </a:prstGeom>
          <a:noFill/>
          <a:ln>
            <a:noFill/>
          </a:ln>
        </p:spPr>
      </p:pic>
      <p:sp>
        <p:nvSpPr>
          <p:cNvPr id="1653" name="Google Shape;1653;p18"/>
          <p:cNvSpPr txBox="1"/>
          <p:nvPr/>
        </p:nvSpPr>
        <p:spPr>
          <a:xfrm>
            <a:off x="755650" y="1504225"/>
            <a:ext cx="6096000" cy="29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 меня длинней иголки,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      чем у елки.</a:t>
            </a:r>
            <a:b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Очень прямо я расту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        в высоту.</a:t>
            </a:r>
            <a:b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Если я не на опушке,</a:t>
            </a:r>
            <a:b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Ветви —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только на макушке.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" name="Google Shape;165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9"/>
          <p:cNvPicPr preferRelativeResize="0"/>
          <p:nvPr/>
        </p:nvPicPr>
        <p:blipFill rotWithShape="1">
          <a:blip r:embed="rId4">
            <a:alphaModFix/>
          </a:blip>
          <a:srcRect b="5438" l="10523" r="2437" t="2062"/>
          <a:stretch/>
        </p:blipFill>
        <p:spPr>
          <a:xfrm>
            <a:off x="3922700" y="1282900"/>
            <a:ext cx="4560874" cy="48685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660" name="Google Shape;1660;p19"/>
          <p:cNvSpPr txBox="1"/>
          <p:nvPr/>
        </p:nvSpPr>
        <p:spPr>
          <a:xfrm>
            <a:off x="539750" y="1125537"/>
            <a:ext cx="3383100" cy="31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Ей трепет листьев незнаком.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Она не шепчется тайком,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Всегда спокойна и ясна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Прямая стройная сосна.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будто,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долг запомня свой,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Лесной безвестный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часовой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Стоит до смены на посту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охраняет красоту.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Е. Серова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5" name="Google Shape;166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6" name="Google Shape;1666;p20"/>
          <p:cNvSpPr txBox="1"/>
          <p:nvPr/>
        </p:nvSpPr>
        <p:spPr>
          <a:xfrm>
            <a:off x="684212" y="549275"/>
            <a:ext cx="7848600" cy="40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Медными колоннами уходят в небо огромные прямоствольные сосны, как бы поддерживая свод темно-зеленой кроны. Солнце пробивается сквозь длинные зеленые хвоинки и играет на земле, покрытой опавшей рыжей хвоей, с густыми тенями.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Раньше из высоких прямых сосновых стволов делали мачты кораблей, поэтому такие сосны называли корабельными. Сейчас из них делают бревенчатые дома и столбы, доски для пола и потолка, шпалы и мебель.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Чудесный запах расплавленной летним солнцем смолы и хвои наполняет воздух, который в сосняках стерильнее, чем в операционных. Воздух в сосновых борах убивает практически все бактерии, поэтому он особенно полезен тем, у кого больные легкие.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20"/>
          <p:cNvSpPr txBox="1"/>
          <p:nvPr/>
        </p:nvSpPr>
        <p:spPr>
          <a:xfrm>
            <a:off x="2051050" y="4603750"/>
            <a:ext cx="30210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Утка крякнула с порога: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Простудилась я немного.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 минуту каждую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Кашляю и кашляю…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20"/>
          <p:cNvSpPr txBox="1"/>
          <p:nvPr/>
        </p:nvSpPr>
        <p:spPr>
          <a:xfrm>
            <a:off x="5003800" y="4508500"/>
            <a:ext cx="3528900" cy="19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Дятел книгу полистал,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Дятел книгу почитал,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Подчеркнул две строчки: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"Сосновые почки".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лекарство – просто чудо,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Вмиг пройдет твоя простуда.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В. Лукша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3" name="Google Shape;167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5201" y="620700"/>
            <a:ext cx="3619500" cy="542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21"/>
          <p:cNvSpPr/>
          <p:nvPr/>
        </p:nvSpPr>
        <p:spPr>
          <a:xfrm>
            <a:off x="1355523" y="764275"/>
            <a:ext cx="4422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B050"/>
                </a:solidFill>
                <a:effectLst>
                  <a:outerShdw blurRad="12700" rotWithShape="0" algn="tl" dir="2700000" dist="38100">
                    <a:srgbClr val="7373D1">
                      <a:alpha val="10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Ива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21"/>
          <p:cNvSpPr txBox="1"/>
          <p:nvPr/>
        </p:nvSpPr>
        <p:spPr>
          <a:xfrm>
            <a:off x="684212" y="1773237"/>
            <a:ext cx="36720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Кудри в речку опустила</a:t>
            </a:r>
            <a:br>
              <a:rPr b="1" i="1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 о чем-то загрустила,</a:t>
            </a:r>
            <a:br>
              <a:rPr b="1" i="1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 о чем грустит,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Никому не говорит.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21"/>
          <p:cNvSpPr txBox="1"/>
          <p:nvPr/>
        </p:nvSpPr>
        <p:spPr>
          <a:xfrm>
            <a:off x="611187" y="3573462"/>
            <a:ext cx="38163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Самое печальное дерево: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Слез не льет,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 все говорят, что плачет.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21"/>
          <p:cNvSpPr txBox="1"/>
          <p:nvPr/>
        </p:nvSpPr>
        <p:spPr>
          <a:xfrm>
            <a:off x="1892300" y="5300662"/>
            <a:ext cx="36195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Так печально и красиво</a:t>
            </a:r>
            <a:br>
              <a:rPr b="1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Над рекой склонилась ива.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3" name="Google Shape;168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5512" y="2205037"/>
            <a:ext cx="6216650" cy="40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1685" name="Google Shape;1685;p22"/>
          <p:cNvSpPr txBox="1"/>
          <p:nvPr/>
        </p:nvSpPr>
        <p:spPr>
          <a:xfrm>
            <a:off x="684212" y="620712"/>
            <a:ext cx="32940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Возле речки, у обрыва,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Плачет ива, плачет ива.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Может, ей кого-то жалко?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Может, ей на солнце жарко?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22"/>
          <p:cNvSpPr txBox="1"/>
          <p:nvPr/>
        </p:nvSpPr>
        <p:spPr>
          <a:xfrm>
            <a:off x="4211637" y="620712"/>
            <a:ext cx="4356000" cy="14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Может, ветер шаловливый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 косичку дернул иву?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Может, ива хочет пить?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Может, нам её спросить?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И. Токмакова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1" name="Google Shape;169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23"/>
          <p:cNvSpPr txBox="1"/>
          <p:nvPr/>
        </p:nvSpPr>
        <p:spPr>
          <a:xfrm>
            <a:off x="755650" y="744537"/>
            <a:ext cx="7561200" cy="55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украшает это нежное дерево с длинными гибкими ветвями и узкими листочками самый простенький ручеек или озерко, склоняясь над ними и отражаясь в чистой лесной воде.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Растет она и деревом – ива, верба. Растет и кустарником – тальник, лоза, ракита.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 молодых побегов – лозы – уже тысячи лет люди плетут корзины, мебель.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Отвар ивовой коры замечательное жаропонижающее средство, особенно при простуде и гриппе. Этим противовоспалительным вяжущим отваром полоскали больное горло.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Но больше всего мы любим иву, особенно вербу, ранней весной, когда еще снег не стаял. Все деревья стоят обнаженные, и только верба радует нас пушистыми шариками цветков, похожими на крошечных воробушков.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Даже один из весенних церковных праздников так и называется – Вербное воскресенье.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этот день дома украшают веточками цветущей вербы.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пусть под деревьями еще лежит снег,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пусть дует пронзительный ветер,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глядя на вербочки, мы радуемся – весна пришла!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7" name="Google Shape;169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6600" y="1700212"/>
            <a:ext cx="5143500" cy="3859212"/>
          </a:xfrm>
          <a:prstGeom prst="rect">
            <a:avLst/>
          </a:prstGeom>
          <a:noFill/>
          <a:ln>
            <a:noFill/>
          </a:ln>
        </p:spPr>
      </p:pic>
      <p:sp>
        <p:nvSpPr>
          <p:cNvPr id="1699" name="Google Shape;1699;p24"/>
          <p:cNvSpPr/>
          <p:nvPr/>
        </p:nvSpPr>
        <p:spPr>
          <a:xfrm flipH="1">
            <a:off x="2019125" y="609723"/>
            <a:ext cx="37974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B050"/>
                </a:solidFill>
                <a:effectLst>
                  <a:outerShdw blurRad="12700" rotWithShape="0" algn="tl" dir="2700000" dist="38100">
                    <a:srgbClr val="7373D1">
                      <a:alpha val="10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Рябина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24"/>
          <p:cNvSpPr txBox="1"/>
          <p:nvPr/>
        </p:nvSpPr>
        <p:spPr>
          <a:xfrm>
            <a:off x="611187" y="2060575"/>
            <a:ext cx="27003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Ягоды не сладость,</a:t>
            </a:r>
            <a:b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Зато глазу радость</a:t>
            </a:r>
            <a:b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 садам украшенье,</a:t>
            </a:r>
            <a:b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 друзьям угощенье.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24"/>
          <p:cNvSpPr txBox="1"/>
          <p:nvPr/>
        </p:nvSpPr>
        <p:spPr>
          <a:xfrm>
            <a:off x="2106612" y="5643562"/>
            <a:ext cx="3797400" cy="8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Осенью алеет дивно</a:t>
            </a:r>
            <a:b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Кистью красною рябина.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2" name="Google Shape;170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1912" y="3284537"/>
            <a:ext cx="1828800" cy="17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7"/>
          <p:cNvPicPr preferRelativeResize="0"/>
          <p:nvPr/>
        </p:nvPicPr>
        <p:blipFill rotWithShape="1">
          <a:blip r:embed="rId3">
            <a:alphaModFix/>
          </a:blip>
          <a:srcRect b="11465" l="0" r="259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7"/>
          <p:cNvSpPr txBox="1"/>
          <p:nvPr>
            <p:ph idx="1" type="body"/>
          </p:nvPr>
        </p:nvSpPr>
        <p:spPr>
          <a:xfrm>
            <a:off x="468300" y="549275"/>
            <a:ext cx="8229600" cy="57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 одна травинка, ни один куст, ни одно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дерево в лесу не повторяются: все они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разные. У каждого дерева — свое лицо.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Конечно, тополя похожи между собой, а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ели между собой, но и ты ведь похож на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папу или на маму. И как любой ребенок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нужен семье, так и каждое дерево, кустик,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травинка нужны лесу.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Так давай же, мой друг, познакомимся с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зелеными жителями наше планеты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поближе…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7" name="Google Shape;170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25"/>
          <p:cNvPicPr preferRelativeResize="0"/>
          <p:nvPr/>
        </p:nvPicPr>
        <p:blipFill rotWithShape="1">
          <a:blip r:embed="rId4">
            <a:alphaModFix/>
          </a:blip>
          <a:srcRect b="5544" l="0" r="1205" t="0"/>
          <a:stretch/>
        </p:blipFill>
        <p:spPr>
          <a:xfrm>
            <a:off x="3783000" y="1268400"/>
            <a:ext cx="4779975" cy="4993851"/>
          </a:xfrm>
          <a:prstGeom prst="rect">
            <a:avLst/>
          </a:prstGeom>
          <a:noFill/>
          <a:ln>
            <a:noFill/>
          </a:ln>
        </p:spPr>
      </p:pic>
      <p:sp>
        <p:nvSpPr>
          <p:cNvPr id="1709" name="Google Shape;1709;p25"/>
          <p:cNvSpPr txBox="1"/>
          <p:nvPr/>
        </p:nvSpPr>
        <p:spPr>
          <a:xfrm>
            <a:off x="539750" y="549275"/>
            <a:ext cx="3243300" cy="44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Зима заметает дорожки,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Холодной позёмкой шурша.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Горят на </a:t>
            </a:r>
            <a:r>
              <a:rPr b="1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рябинке</a:t>
            </a: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серёжки.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Ах, как она в них хороша!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даже под снежной косынкой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Огнём своим ярким горят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Серёжки и бусы рябинки –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 ягод весёлый наряд.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Мороза она не боится,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Косынку под ветром стряхнёт.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тут же над ветками птицы,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Порхая, ведут хоровод.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Им ягоды эти по вкусу.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 как же наряд? Посмотри –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будто красивые бусы,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ветках сидят снегири.</a:t>
            </a:r>
            <a:br>
              <a:rPr b="0" i="0" lang="en-US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4" name="Google Shape;171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5" name="Google Shape;1715;p26"/>
          <p:cNvSpPr txBox="1"/>
          <p:nvPr>
            <p:ph idx="1" type="body"/>
          </p:nvPr>
        </p:nvSpPr>
        <p:spPr>
          <a:xfrm>
            <a:off x="755650" y="692150"/>
            <a:ext cx="8229600" cy="5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Чтение рассказа Сухомлинского </a:t>
            </a: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«Птичья кладовая»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Ранней осенью в степи не утихал птичий щебет. Птички слетались на поле,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клевали зерно. На опушке стояла Рябина. Ягоды на ней висели красными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гроздьями. Стоит она и удивляется, почему к ней птички не летят. Летел Дрозд,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Рябина и спрашивает его: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Дрозд, почему ты не хочешь отведать моих ягод?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Подожди, Рябина, ягоды твои пригодятся в трудную пору. На твоих ветвях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птичья кладовая.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Выпал снег. Белым ковром покрыл поля. Позаметал траву. Днем и ночью поет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свою печальную песню холодный ветер. Рано проснулась Рябина от птичьего 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щебета. Видит – прилетели к ней дрозды и дятлы.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Вот теперь и птичья кладовая нам понадобилась, – защебетал Дрозд.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Угощай нас, Рябина, своими ягодами.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4" marL="20574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(вопросы по тексту)</a:t>
            </a:r>
            <a:endParaRPr/>
          </a:p>
          <a:p>
            <a:pPr indent="-228600" lvl="4" marL="20574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Почему удивлялась Рябина?</a:t>
            </a:r>
            <a:endParaRPr/>
          </a:p>
          <a:p>
            <a:pPr indent="-228600" lvl="4" marL="20574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Какой разговор состоялся между Рябиной и Дроздом?</a:t>
            </a:r>
            <a:endParaRPr/>
          </a:p>
          <a:p>
            <a:pPr indent="-228600" lvl="4" marL="20574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Почему Дрозд назвал Рябину птичьей кладовой?</a:t>
            </a:r>
            <a:endParaRPr/>
          </a:p>
          <a:p>
            <a:pPr indent="-228600" lvl="4" marL="2057400" marR="0" rtl="0" algn="l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Кто любит лакомиться ее ягодами?</a:t>
            </a:r>
            <a:endParaRPr/>
          </a:p>
        </p:txBody>
      </p:sp>
      <p:pic>
        <p:nvPicPr>
          <p:cNvPr id="1716" name="Google Shape;171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43662" y="3860800"/>
            <a:ext cx="1828800" cy="171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Google Shape;171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2087" y="0"/>
            <a:ext cx="1539875" cy="144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040001">
            <a:off x="1433512" y="3975100"/>
            <a:ext cx="1439861" cy="134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Google Shape;172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4" name="Google Shape;1724;p27"/>
          <p:cNvSpPr txBox="1"/>
          <p:nvPr/>
        </p:nvSpPr>
        <p:spPr>
          <a:xfrm>
            <a:off x="4787900" y="404812"/>
            <a:ext cx="37449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рябинушки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ладошки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Зацелованы дождями.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Ягод пламенная крошка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ветвях и под ногами.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молодушки забава-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Воробьишек бойких стаи.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Ветер дует слева, справа,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 она верна. Простая…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красавицы забота -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Накормить гостей пернатых.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И приветить их охота.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Пир готовит им богатый.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5" name="Google Shape;172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7537" y="3860800"/>
            <a:ext cx="4229100" cy="264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187" y="404812"/>
            <a:ext cx="3529011" cy="2646363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p27"/>
          <p:cNvSpPr txBox="1"/>
          <p:nvPr/>
        </p:nvSpPr>
        <p:spPr>
          <a:xfrm>
            <a:off x="900112" y="3213100"/>
            <a:ext cx="3452700" cy="31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рябины ярки бусы,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Королевна ли, принцесса?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Ветры ласковые вьются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Рядом не без интереса.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рябинушки дорожка.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Кто пройдет –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спасибо скажет.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За тепло и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нрав хороший.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Нет её сегодня краше.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8" name="Google Shape;172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35375" y="2565400"/>
            <a:ext cx="1828800" cy="171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2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2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5" name="Google Shape;173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0141" y="549275"/>
            <a:ext cx="6443134" cy="483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" name="Google Shape;174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p29"/>
          <p:cNvSpPr/>
          <p:nvPr/>
        </p:nvSpPr>
        <p:spPr>
          <a:xfrm>
            <a:off x="1094495" y="914400"/>
            <a:ext cx="3971400" cy="9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B050"/>
                </a:solidFill>
                <a:effectLst>
                  <a:outerShdw blurRad="12700" rotWithShape="0" algn="tl" dir="2700000" dist="38100">
                    <a:srgbClr val="7373D1">
                      <a:alpha val="10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Тополь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3" name="Google Shape;174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3177" y="1524002"/>
            <a:ext cx="3646772" cy="485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4" name="Google Shape;1744;p29"/>
          <p:cNvSpPr txBox="1"/>
          <p:nvPr/>
        </p:nvSpPr>
        <p:spPr>
          <a:xfrm>
            <a:off x="684212" y="1916112"/>
            <a:ext cx="4572000" cy="20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Из деревьев ранним летом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Вдруг снежинки запорхают,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Но не радует нас это —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Мы от этого чихаем.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Шубу летом нам даря</a:t>
            </a:r>
            <a:br>
              <a:rPr b="1" i="1" lang="en-US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Пухом сыплют…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тополя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9" name="Google Shape;174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Google Shape;1750;p30"/>
          <p:cNvPicPr preferRelativeResize="0"/>
          <p:nvPr/>
        </p:nvPicPr>
        <p:blipFill rotWithShape="1">
          <a:blip r:embed="rId4">
            <a:alphaModFix/>
          </a:blip>
          <a:srcRect b="5663" l="5595" r="1605" t="2845"/>
          <a:stretch/>
        </p:blipFill>
        <p:spPr>
          <a:xfrm>
            <a:off x="4280018" y="733875"/>
            <a:ext cx="3576326" cy="373607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751" name="Google Shape;1751;p30"/>
          <p:cNvSpPr txBox="1"/>
          <p:nvPr/>
        </p:nvSpPr>
        <p:spPr>
          <a:xfrm>
            <a:off x="611187" y="908050"/>
            <a:ext cx="3168600" cy="3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Я проснулась утром рано,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Криком разбудила всех.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За окном в разгаре мая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Падал и кружился снег.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Мама тихо усмехнулась: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—Что ты раскричалась тут?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Это не зима вернулась,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Просто тополя цветут.</a:t>
            </a:r>
            <a:endParaRPr b="1" i="1" sz="18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              Н. Полярус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Google Shape;1752;p30"/>
          <p:cNvSpPr txBox="1"/>
          <p:nvPr/>
        </p:nvSpPr>
        <p:spPr>
          <a:xfrm>
            <a:off x="1835150" y="4868862"/>
            <a:ext cx="31656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Забавно видеть, как метель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Вдруг забушует летом!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Наверно, веселится ель,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Смеётся клён при этом.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30"/>
          <p:cNvSpPr txBox="1"/>
          <p:nvPr/>
        </p:nvSpPr>
        <p:spPr>
          <a:xfrm>
            <a:off x="4932362" y="5013325"/>
            <a:ext cx="37593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 дубом ёжик фыркнет вслух...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девочка хохочет,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Когда лукавый нежный пух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Ладони ей щекочет.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Е. Серова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8" name="Google Shape;175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9" name="Google Shape;1759;p31"/>
          <p:cNvSpPr txBox="1"/>
          <p:nvPr/>
        </p:nvSpPr>
        <p:spPr>
          <a:xfrm>
            <a:off x="971550" y="692150"/>
            <a:ext cx="7561200" cy="4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Тополь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одно из самых привычных деревьев, знакомых нам с детских лет. Но, к сожалению, люди предвзято относятся к нему, потому что в городе в мае-июне начинается тополиная снежная метель – белый пух кружится в воздухе повсюду. Когда тополиные «снежинки» попадают в глаза или нос, все ворчат, сердятся на бедное дерево.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 между тем из всех лесных пород тополь – самая «домашняя» порода. Человек ей отдал особое предпочтение, когда в старину «приручал» деревья к городу.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атмосфере много вредных газов и пыли. Промышленные предприятия загрязняют воздух сернистым газом, окисью углерода, окислами азота, соединениями свинца, ртути и т.д. И вот тут нам на помощь приходят зелёные санитары-деревья.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Тополя чаще других деревьев сажают в городах, потому что они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прекрасно очищают воздух от пыли и копоти и выделяют в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атмосферу кислорода больше, чем другие деревья.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31"/>
          <p:cNvSpPr txBox="1"/>
          <p:nvPr/>
        </p:nvSpPr>
        <p:spPr>
          <a:xfrm>
            <a:off x="2124075" y="5229225"/>
            <a:ext cx="3378300" cy="14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Признавайся нам, петух,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Почему повсюду пух?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Ты – известный забияка!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Здесь была, наверно, драка?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31"/>
          <p:cNvSpPr txBox="1"/>
          <p:nvPr/>
        </p:nvSpPr>
        <p:spPr>
          <a:xfrm>
            <a:off x="5508625" y="5300662"/>
            <a:ext cx="32481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Не дерусь я восемь дней!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Пух летит от тополей!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(М. Дружинина)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6" name="Google Shape;176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7" name="Google Shape;1767;p32"/>
          <p:cNvSpPr/>
          <p:nvPr/>
        </p:nvSpPr>
        <p:spPr>
          <a:xfrm>
            <a:off x="1797650" y="831277"/>
            <a:ext cx="3451800" cy="10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B050"/>
                </a:solidFill>
                <a:effectLst>
                  <a:outerShdw blurRad="12700" rotWithShape="0" algn="tl" dir="2700000" dist="38100">
                    <a:srgbClr val="7373D1">
                      <a:alpha val="10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Клён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8" name="Google Shape;1768;p32"/>
          <p:cNvSpPr txBox="1"/>
          <p:nvPr/>
        </p:nvSpPr>
        <p:spPr>
          <a:xfrm>
            <a:off x="684212" y="1916112"/>
            <a:ext cx="4572000" cy="15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Сучки рогатые,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Плоды крылатые,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 лист — ладошкой,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 длинной ножкой.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9" name="Google Shape;176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6075" y="1125525"/>
            <a:ext cx="3451800" cy="4895849"/>
          </a:xfrm>
          <a:prstGeom prst="rect">
            <a:avLst/>
          </a:prstGeom>
          <a:noFill/>
          <a:ln>
            <a:noFill/>
          </a:ln>
        </p:spPr>
      </p:pic>
      <p:sp>
        <p:nvSpPr>
          <p:cNvPr id="1770" name="Google Shape;1770;p32"/>
          <p:cNvSpPr txBox="1"/>
          <p:nvPr/>
        </p:nvSpPr>
        <p:spPr>
          <a:xfrm>
            <a:off x="1873250" y="5157787"/>
            <a:ext cx="3657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i="1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самого себя влюблён</a:t>
            </a:r>
            <a:br>
              <a:rPr b="1" i="1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Раскрасавец яркий клён.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33"/>
          <p:cNvSpPr txBox="1"/>
          <p:nvPr>
            <p:ph type="title"/>
          </p:nvPr>
        </p:nvSpPr>
        <p:spPr>
          <a:xfrm>
            <a:off x="457200" y="274631"/>
            <a:ext cx="8229600" cy="34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Клён растопырил ладошки,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Моется тёплым дождем.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Радуясь новой одёжке,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Смотрит, как мимо идём.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Может, не ждал он подарки.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Может, и сам удивлён.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неожиданно ярко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Осень раскрасила клён.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Клоунским пёстрым нарядом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Манит приветливо нас: 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 Встаньте, пожалуйста, рядом,</a:t>
            </a:r>
            <a:b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 вам сюрпризы припас.</a:t>
            </a:r>
            <a:endParaRPr/>
          </a:p>
        </p:txBody>
      </p:sp>
      <p:sp>
        <p:nvSpPr>
          <p:cNvPr id="1776" name="Google Shape;1776;p3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7" name="Google Shape;177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p33"/>
          <p:cNvPicPr preferRelativeResize="0"/>
          <p:nvPr/>
        </p:nvPicPr>
        <p:blipFill rotWithShape="1">
          <a:blip r:embed="rId4">
            <a:alphaModFix/>
          </a:blip>
          <a:srcRect b="4843" l="5936" r="1590" t="2021"/>
          <a:stretch/>
        </p:blipFill>
        <p:spPr>
          <a:xfrm>
            <a:off x="4073225" y="636275"/>
            <a:ext cx="4284950" cy="430560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779" name="Google Shape;1779;p33"/>
          <p:cNvSpPr txBox="1"/>
          <p:nvPr/>
        </p:nvSpPr>
        <p:spPr>
          <a:xfrm>
            <a:off x="0" y="836612"/>
            <a:ext cx="38448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634800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Клён растопырил ладошки,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Моется тёплым дождем.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Радуясь новой одёжке,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Смотрит, как мимо идём.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Может, не ждал он подарки.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Может, и сам удивлён.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неожиданно ярко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Осень раскрасила клён.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Клоунским пёстрым нарядом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Манит приветливо нас: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— Встаньте, пожалуйста, рядом,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 вам сюрпризы припас.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0" name="Google Shape;1780;p33"/>
          <p:cNvSpPr txBox="1"/>
          <p:nvPr/>
        </p:nvSpPr>
        <p:spPr>
          <a:xfrm>
            <a:off x="1908175" y="4724400"/>
            <a:ext cx="3095700" cy="1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Розовый, жёлтый,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зеленый —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Все, как один, хороши!..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Кланяясь клоуну-клёну,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Ты их собрать поспеши.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1" name="Google Shape;1781;p33"/>
          <p:cNvSpPr txBox="1"/>
          <p:nvPr/>
        </p:nvSpPr>
        <p:spPr>
          <a:xfrm>
            <a:off x="5219700" y="5516562"/>
            <a:ext cx="31386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в тишине, у дорожки,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Встретятся наши ладошки.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Е. Серова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85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34"/>
          <p:cNvSpPr txBox="1"/>
          <p:nvPr>
            <p:ph type="title"/>
          </p:nvPr>
        </p:nvSpPr>
        <p:spPr>
          <a:xfrm>
            <a:off x="457200" y="-1242967"/>
            <a:ext cx="8229600" cy="74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осеннем лесу хозяйничает художница-осень. Она не жалеет красок для кленов, раскрашивая их листву то в лимонно-желтый, то в золотисто-оранжевый, а то и в красный цвет.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Дети любят собирать в осеннем лесу (парке) разноцветные букеты из резных кленовых листьев. Приносят их домой, ставят в вазу, и в комнате сразу делается светлее, наряднее.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Любят клены и мастера-столяры за прочную и красивую древесину из которой делают мебель, а резчики по дереву вырезают шкатулки, сундучки, гребни. Изготавливают из кленовой древесины и музыкальные духовые инструменты.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Еще в IX веке славяне делали из клена гусли. В Средние века клен стал широко применяться в изготовлении струнных, смычковых и других музыкальных инструментов. Сейчас из клена изготавливают звонкие скрипки, гитары. А еще из клена изготавливают лыжи, быстрые и легкие.</a:t>
            </a:r>
            <a:endParaRPr/>
          </a:p>
        </p:txBody>
      </p:sp>
      <p:sp>
        <p:nvSpPr>
          <p:cNvPr id="1787" name="Google Shape;1787;p3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8" name="Google Shape;178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9" name="Google Shape;1789;p34"/>
          <p:cNvSpPr txBox="1"/>
          <p:nvPr/>
        </p:nvSpPr>
        <p:spPr>
          <a:xfrm>
            <a:off x="755650" y="620712"/>
            <a:ext cx="7632600" cy="42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осеннем лесу хозяйничает художница-осень. Она не жалеет красок для кленов, раскрашивая их листву то в лимонно-желтый, то в золотисто-оранжевый, а то и в красный цвет.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Дети любят собирать в осеннем лесу (парке) разноцветные букеты из резных кленовых листьев. Приносят их домой, ставят в вазу, и в комнате сразу делается светлее, наряднее.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Любят клены и мастера-столяры за прочную и красивую древесину из которой делают мебель, а резчики по дереву вырезают шкатулки, сундучки, гребни. Изготавливают из кленовой древесины и музыкальные духовые инструменты.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Еще в IX веке славяне делали из клена гусли. В Средние века клен стал широко применяться в изготовлении струнных, смычковых и других музыкальных инструментов. Сейчас из клена изготавливают звонкие скрипки, гитары. А еще из клена изготавливают лыжи, быстрые и легкие.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34"/>
          <p:cNvSpPr txBox="1"/>
          <p:nvPr/>
        </p:nvSpPr>
        <p:spPr>
          <a:xfrm>
            <a:off x="1835150" y="4941887"/>
            <a:ext cx="35751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Клен встречает самым первым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Осени приход.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Кружит в воздухе веселый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Листьев хоровод,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34"/>
          <p:cNvSpPr txBox="1"/>
          <p:nvPr/>
        </p:nvSpPr>
        <p:spPr>
          <a:xfrm>
            <a:off x="5508625" y="5013325"/>
            <a:ext cx="28575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Землю быстро укрывает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Золотым ковром —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Пусть родная засыпает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Долгим зимним сном.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" name="Google Shape;1579;p8"/>
          <p:cNvPicPr preferRelativeResize="0"/>
          <p:nvPr/>
        </p:nvPicPr>
        <p:blipFill rotWithShape="1">
          <a:blip r:embed="rId3">
            <a:alphaModFix/>
          </a:blip>
          <a:srcRect b="11465" l="0" r="259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0" name="Google Shape;1580;p8"/>
          <p:cNvSpPr txBox="1"/>
          <p:nvPr/>
        </p:nvSpPr>
        <p:spPr>
          <a:xfrm>
            <a:off x="4265612" y="0"/>
            <a:ext cx="4878300" cy="1190700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свете так много деревьев различных,</a:t>
            </a:r>
            <a:b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Давайте посмотрим, а в чём их отличие.</a:t>
            </a:r>
            <a:b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Ведь имя у каждого дерева есть.</a:t>
            </a:r>
            <a:b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Давайте узнать их попробуем здесь.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1" name="Google Shape;158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14437"/>
            <a:ext cx="7524750" cy="5643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6" name="Google Shape;179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7" name="Google Shape;1797;p35"/>
          <p:cNvSpPr txBox="1"/>
          <p:nvPr/>
        </p:nvSpPr>
        <p:spPr>
          <a:xfrm>
            <a:off x="3132137" y="2924175"/>
            <a:ext cx="5649900" cy="374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Кусты и деревья, листочки на ветках.</a:t>
            </a:r>
            <a:b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Лиственный лес это, помните, детки.</a:t>
            </a:r>
            <a:b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Дуб в нём, берёзки, липы, рябинки,</a:t>
            </a:r>
            <a:b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Лещина, шиповник, ясень, осинки.</a:t>
            </a:r>
            <a:b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Если иголочки вместо листвы,</a:t>
            </a:r>
            <a:b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Хвойным тогда этот лес назови.</a:t>
            </a:r>
            <a:b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Если же есть и листва, и хвоинки,</a:t>
            </a:r>
            <a:b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Рядом и ели растут, и осинки,</a:t>
            </a:r>
            <a:b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Смешанным лес тот зовётся, друзья –</a:t>
            </a:r>
            <a:b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Тут все деревья от «А» и до «Я».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0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3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3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4" name="Google Shape;180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650" y="549275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3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3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2" name="Google Shape;181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3" name="Google Shape;181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212" y="476250"/>
            <a:ext cx="7793037" cy="584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8" name="Google Shape;181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0787" y="3644900"/>
            <a:ext cx="2179637" cy="283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0" name="Google Shape;182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212" y="404812"/>
            <a:ext cx="3167062" cy="3167062"/>
          </a:xfrm>
          <a:prstGeom prst="rect">
            <a:avLst/>
          </a:prstGeom>
          <a:noFill/>
          <a:ln>
            <a:noFill/>
          </a:ln>
        </p:spPr>
      </p:pic>
      <p:sp>
        <p:nvSpPr>
          <p:cNvPr id="1821" name="Google Shape;1821;p38"/>
          <p:cNvSpPr txBox="1"/>
          <p:nvPr/>
        </p:nvSpPr>
        <p:spPr>
          <a:xfrm>
            <a:off x="3708400" y="549275"/>
            <a:ext cx="4751400" cy="26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Шумят деревья за моим окном.</a:t>
            </a:r>
            <a:b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нас они - деревья как деревья,</a:t>
            </a:r>
            <a:b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 для других - укромный, мирный дом</a:t>
            </a:r>
            <a:b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Иль временный привал среди кочевья.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Вчера я видел: съёжившись в комок,</a:t>
            </a:r>
            <a:b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дереве у моего окошка</a:t>
            </a:r>
            <a:b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Сидел хвостатый рыженький зверёк</a:t>
            </a:r>
            <a:b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чистился, чесался, точно кошка…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С.Я. Маршак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2" name="Google Shape;182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39975" y="3284537"/>
            <a:ext cx="4535488" cy="312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26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7" name="Google Shape;182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8" name="Google Shape;1828;p39"/>
          <p:cNvSpPr txBox="1"/>
          <p:nvPr>
            <p:ph idx="4294967295" type="body"/>
          </p:nvPr>
        </p:nvSpPr>
        <p:spPr>
          <a:xfrm>
            <a:off x="468312" y="404812"/>
            <a:ext cx="4967400" cy="61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0" i="0" lang="en-US" sz="3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i="1" lang="en-US" sz="3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губите деревья</a:t>
            </a:r>
            <a:endParaRPr/>
          </a:p>
          <a:p>
            <a:pPr indent="-342900" lvl="0" marL="342900" marR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1" sz="30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3" marL="16002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Существует поверье,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скажу не впервые: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губите деревья,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 деревья живые.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Белоствольное лето,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Златокудрая осень —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Вот живые ответы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немые вопросы.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губите березы,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ломайте рябины: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Их безмолвные слезы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Непорочно-невинны.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тревожьте покоя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Вечнодремлющих  </a:t>
            </a:r>
            <a:endParaRPr/>
          </a:p>
          <a:p>
            <a:pPr indent="-228600" lvl="3" marL="16002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сосен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Их не только ли </a:t>
            </a:r>
            <a:endParaRPr/>
          </a:p>
          <a:p>
            <a:pPr indent="-228600" lvl="3" marL="16002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люди —</a:t>
            </a:r>
            <a:b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Их не трогает </a:t>
            </a:r>
            <a:endParaRPr/>
          </a:p>
          <a:p>
            <a:pPr indent="-228600" lvl="3" marL="16002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Осень.</a:t>
            </a:r>
            <a:endParaRPr/>
          </a:p>
        </p:txBody>
      </p:sp>
      <p:sp>
        <p:nvSpPr>
          <p:cNvPr id="1829" name="Google Shape;1829;p39"/>
          <p:cNvSpPr txBox="1"/>
          <p:nvPr>
            <p:ph idx="4294967295" type="body"/>
          </p:nvPr>
        </p:nvSpPr>
        <p:spPr>
          <a:xfrm>
            <a:off x="4859337" y="1052512"/>
            <a:ext cx="3668700" cy="55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губите осины,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Ели, грабы и ивы,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ежедневной рутине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Им шепните "счастливо".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Приглядитесь получше,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Только не обижайте,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сердца и на души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Грех тот не принимайте.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тонкорунности света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Будем с ними честнее,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Ведь они для планеты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Человека роднее.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Все когда-нибудь будет,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свершится поверье...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Только помните, люди: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губите деревья!</a:t>
            </a:r>
            <a:endParaRPr/>
          </a:p>
        </p:txBody>
      </p:sp>
      <p:pic>
        <p:nvPicPr>
          <p:cNvPr id="1830" name="Google Shape;183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" y="1628775"/>
            <a:ext cx="1668463" cy="244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6" name="Google Shape;158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7" name="Google Shape;1587;p9"/>
          <p:cNvSpPr/>
          <p:nvPr/>
        </p:nvSpPr>
        <p:spPr>
          <a:xfrm>
            <a:off x="1122225" y="533395"/>
            <a:ext cx="36975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B050"/>
                </a:solidFill>
                <a:effectLst>
                  <a:outerShdw blurRad="12700" rotWithShape="0" algn="tl" dir="2700000" dist="38100">
                    <a:srgbClr val="7373D1">
                      <a:alpha val="10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Берёза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9"/>
          <p:cNvSpPr txBox="1"/>
          <p:nvPr/>
        </p:nvSpPr>
        <p:spPr>
          <a:xfrm>
            <a:off x="755650" y="1665899"/>
            <a:ext cx="3095700" cy="2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Стоят подружки,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Всем милы: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Зелены косы,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Сарафаны белы,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Босы ножки,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А в ушах – сережки.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9" name="Google Shape;158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3800" y="533400"/>
            <a:ext cx="4140201" cy="632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0" name="Google Shape;1590;p9"/>
          <p:cNvSpPr txBox="1"/>
          <p:nvPr/>
        </p:nvSpPr>
        <p:spPr>
          <a:xfrm>
            <a:off x="1908175" y="4696700"/>
            <a:ext cx="30957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Белоснежна и красива.</a:t>
            </a:r>
            <a:br>
              <a:rPr b="1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Зелень нежная на диво.</a:t>
            </a:r>
            <a:br>
              <a:rPr b="1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Сок её весенний — слёзы. </a:t>
            </a:r>
            <a:br>
              <a:rPr b="1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Это дерево — берёза.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Google Shape;159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10"/>
          <p:cNvPicPr preferRelativeResize="0"/>
          <p:nvPr/>
        </p:nvPicPr>
        <p:blipFill rotWithShape="1">
          <a:blip r:embed="rId4">
            <a:alphaModFix/>
          </a:blip>
          <a:srcRect b="3546" l="8331" r="7344" t="5742"/>
          <a:stretch/>
        </p:blipFill>
        <p:spPr>
          <a:xfrm>
            <a:off x="3443275" y="867375"/>
            <a:ext cx="4781251" cy="4433274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597" name="Google Shape;1597;p10"/>
          <p:cNvSpPr txBox="1"/>
          <p:nvPr/>
        </p:nvSpPr>
        <p:spPr>
          <a:xfrm>
            <a:off x="2195512" y="5300662"/>
            <a:ext cx="63357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Береза – самое распространенное, самое красивое и самое любимое дерево в России. Трудно представить жизнь России без березы. Полюби и ты эту красавицу русского леса.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10"/>
          <p:cNvSpPr txBox="1"/>
          <p:nvPr/>
        </p:nvSpPr>
        <p:spPr>
          <a:xfrm>
            <a:off x="539750" y="476250"/>
            <a:ext cx="2903400" cy="45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Чуть солнце пригрело откосы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стало в лесу потеплей,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Береза зеленые косы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Развесила с тонких ветвей.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Вся в белое платье одета,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сережках, в листве кружевной,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Встречает горячее лето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Она на опушке лесной.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Гроза ли над ней пронесется,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Прильнет ли болотная мгла,-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Дождинки стряхнув, улыбнется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Береза — и вновь весела.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Наряд ее легкий чудесен,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Нет дерева сердцу милей,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много задумчивых песен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Поется в народе о ней.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 делит с ней радость и слезы,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так ее дни хороши,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Что кажется — в шуме березы</a:t>
            </a:r>
            <a:b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Есть что-то от русской души.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В. Рождественский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1"/>
          <p:cNvSpPr txBox="1"/>
          <p:nvPr>
            <p:ph idx="4294967295" type="title"/>
          </p:nvPr>
        </p:nvSpPr>
        <p:spPr>
          <a:xfrm>
            <a:off x="179387" y="260350"/>
            <a:ext cx="8964600" cy="63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0" i="0" lang="en-US" sz="2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Как свечки, стоят белоствольные березки, освещая мир, а кроме того, раньше березовая лучина со своим ровным огоньком была, порой, единственным светильником в крестьянской избе. Березовые же дрова дают больше всего тепла.</a:t>
            </a:r>
            <a:br>
              <a:rPr b="0" i="0" lang="en-US" sz="2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 березы девают повозки, лыжи, мебель. Детские колыбельки тоже обычно делали из березы, и она успокаивала малышей – они засыпали. Да и взрослый человек, погуляв в светлом березовом лесу, обязательно успокоится. Уж так воздействует береза на нервную систему. Недаром на Руси березку называли веселкой.</a:t>
            </a:r>
            <a:br>
              <a:rPr b="0" i="0" lang="en-US" sz="2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 как чисто и светло в березняке. Это, чистюля-березка каждый год осенью сбрасывает, потихоньку отслаивая, старый потемневший и испачканный слой бересты и заменяет его на новый белоснежный.</a:t>
            </a:r>
            <a:br>
              <a:rPr b="0" i="0" lang="en-US" sz="2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И, конечно, березка, как доктор в белом халате, лечит почти от всех болезней. В ней все целебно: сок, почки, листья, береста и гриб чага, растущий на ее коре.</a:t>
            </a:r>
            <a:br>
              <a:rPr b="0" i="0" lang="en-US" sz="2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 и воздух в березовом лесу наполнен такой целебной силой, что поможет при гриппе и насморке.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" name="Google Shape;160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8626" y="765175"/>
            <a:ext cx="3764025" cy="556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610" name="Google Shape;1610;p12"/>
          <p:cNvSpPr/>
          <p:nvPr/>
        </p:nvSpPr>
        <p:spPr>
          <a:xfrm>
            <a:off x="1939625" y="911125"/>
            <a:ext cx="2898900" cy="12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0B050"/>
                </a:solidFill>
                <a:effectLst>
                  <a:outerShdw blurRad="12700" rotWithShape="0" algn="tl" dir="2700000" dist="38100">
                    <a:srgbClr val="7373D1">
                      <a:alpha val="10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Ель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1" name="Google Shape;1611;p12"/>
          <p:cNvSpPr txBox="1"/>
          <p:nvPr/>
        </p:nvSpPr>
        <p:spPr>
          <a:xfrm>
            <a:off x="827075" y="1769300"/>
            <a:ext cx="3356100" cy="24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b="1" i="1" lang="en-US" sz="21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Растет втихомолку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b="1" i="1" lang="en-US" sz="21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Красотка в иголках.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b="1" i="1" lang="en-US" sz="21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В одном наряде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b="1" i="1" lang="en-US" sz="21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     круглый год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b="1" i="1" lang="en-US" sz="21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Пушистой щеточкой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Arial"/>
              <a:buNone/>
            </a:pPr>
            <a:r>
              <a:rPr b="1" i="1" lang="en-US" sz="21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          растет.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p12"/>
          <p:cNvSpPr txBox="1"/>
          <p:nvPr/>
        </p:nvSpPr>
        <p:spPr>
          <a:xfrm>
            <a:off x="1476375" y="4581525"/>
            <a:ext cx="3356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Стройная красавица</a:t>
            </a:r>
            <a:b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хвою наряжается,</a:t>
            </a:r>
            <a:b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Летом жарким и в метель</a:t>
            </a:r>
            <a:b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Любит цвет зеленый ель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" name="Google Shape;161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13"/>
          <p:cNvPicPr preferRelativeResize="0"/>
          <p:nvPr/>
        </p:nvPicPr>
        <p:blipFill rotWithShape="1">
          <a:blip r:embed="rId4">
            <a:alphaModFix/>
          </a:blip>
          <a:srcRect b="1609" l="5936" r="4110" t="7949"/>
          <a:stretch/>
        </p:blipFill>
        <p:spPr>
          <a:xfrm>
            <a:off x="3505200" y="1160050"/>
            <a:ext cx="4911974" cy="481767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619" name="Google Shape;1619;p13"/>
          <p:cNvSpPr txBox="1"/>
          <p:nvPr/>
        </p:nvSpPr>
        <p:spPr>
          <a:xfrm>
            <a:off x="684212" y="1125537"/>
            <a:ext cx="3025800" cy="3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600"/>
              <a:buFont typeface="Arial"/>
              <a:buNone/>
            </a:pPr>
            <a:r>
              <a:rPr b="1" i="1" lang="en-US" sz="26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Ели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Ели на опушке 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До небес макушки 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Слушают, молчат,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Смотрят на внучат.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А внучата-ёлочки,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Тонкие иголочки, 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У лесных ворот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Водят хоровод.</a:t>
            </a:r>
            <a:endParaRPr b="1" i="1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600"/>
              <a:buFont typeface="Arial"/>
              <a:buNone/>
            </a:pPr>
            <a:r>
              <a:rPr b="1" i="1" lang="en-US" sz="16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                     И.Токмакова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4"/>
          <p:cNvSpPr txBox="1"/>
          <p:nvPr>
            <p:ph idx="4294967295" type="title"/>
          </p:nvPr>
        </p:nvSpPr>
        <p:spPr>
          <a:xfrm>
            <a:off x="415625" y="188900"/>
            <a:ext cx="8305500" cy="66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Летом в старом ельнике в самый зной прохладно, темно и сыро: елка задерживает своим густым шатром солнышко, на землю ему не пробиться. 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пробиться на землю и дождю – шатер старой ели надежнее всякого зонтика – сядь поближе к стволу. Дождь шумит, на кончиках могучих еловых лап на каждой хвоинке висят серебристые капли, они растут, становятся все тяжелее и, наконец, падают, а на их месте появляются новые хрустальные дождинки. Дождь совсем разошелся, а под елкой сухо. Лесные звери – зайцы, лисы, олени – обычно прячутся там от дождя.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густом ельнике всегда тихо: ветры и метели не долетают в глубину леса, застревая в густой еловой хвое. Именно здесь в январскую стужу и выводятся удивительные птицы клесты своих птенцов, выкармливая их питательными семенами еловых шишек. Да и дятлы с белками – тоже большие любители еловых орешков.</a:t>
            </a:r>
            <a:b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Ель очищает и оздоравливает воздух. Одна капля хвойного настоя мгновенно убивает тысячи микробов.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Оформление по умолчанию">
  <a:themeElements>
    <a:clrScheme name="Оформление по умолчанию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