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7" r:id="rId2"/>
    <p:sldId id="257" r:id="rId3"/>
    <p:sldId id="265" r:id="rId4"/>
    <p:sldId id="266" r:id="rId5"/>
    <p:sldId id="261" r:id="rId6"/>
    <p:sldId id="262" r:id="rId7"/>
    <p:sldId id="256" r:id="rId8"/>
    <p:sldId id="260" r:id="rId9"/>
    <p:sldId id="263" r:id="rId10"/>
    <p:sldId id="268" r:id="rId11"/>
    <p:sldId id="280" r:id="rId12"/>
    <p:sldId id="299" r:id="rId13"/>
    <p:sldId id="30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EA3B3E-A108-40E0-92A0-C27A8566B2E4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C627B0-A9FD-4F33-9680-6BCEC562C45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14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53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548680"/>
            <a:ext cx="489654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3200" dirty="0" smtClean="0">
                <a:solidFill>
                  <a:srgbClr val="FFC000"/>
                </a:solidFill>
              </a:rPr>
              <a:t/>
            </a:r>
            <a:br>
              <a:rPr lang="ru-RU" sz="3200" dirty="0" smtClean="0">
                <a:solidFill>
                  <a:srgbClr val="FFC000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dirty="0" smtClean="0">
                <a:solidFill>
                  <a:srgbClr val="FFC000"/>
                </a:solidFill>
              </a:rPr>
              <a:t>МАДОУ «Детский сад №2» КГО</a:t>
            </a:r>
            <a:br>
              <a:rPr lang="ru-RU" sz="1800" dirty="0" smtClean="0">
                <a:solidFill>
                  <a:srgbClr val="FFC000"/>
                </a:solidFill>
              </a:rPr>
            </a:b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355976" y="2852936"/>
            <a:ext cx="4248472" cy="1656184"/>
          </a:xfrm>
        </p:spPr>
        <p:txBody>
          <a:bodyPr>
            <a:normAutofit fontScale="47500" lnSpcReduction="20000"/>
          </a:bodyPr>
          <a:lstStyle/>
          <a:p>
            <a:pPr algn="ctr"/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Музыкальный руководитель</a:t>
            </a:r>
            <a:br>
              <a:rPr lang="ru-RU" sz="4400" dirty="0" smtClean="0">
                <a:solidFill>
                  <a:srgbClr val="FFC000"/>
                </a:solidFill>
              </a:rPr>
            </a:br>
            <a:r>
              <a:rPr lang="ru-RU" sz="4400" dirty="0" smtClean="0">
                <a:solidFill>
                  <a:srgbClr val="FFC000"/>
                </a:solidFill>
              </a:rPr>
              <a:t> </a:t>
            </a:r>
            <a:r>
              <a:rPr lang="ru-RU" sz="4400" dirty="0" err="1" smtClean="0">
                <a:solidFill>
                  <a:srgbClr val="FFC000"/>
                </a:solidFill>
              </a:rPr>
              <a:t>Трохова</a:t>
            </a:r>
            <a:r>
              <a:rPr lang="ru-RU" sz="4400" dirty="0" smtClean="0">
                <a:solidFill>
                  <a:srgbClr val="FFC000"/>
                </a:solidFill>
              </a:rPr>
              <a:t> Валентина Михайловна</a:t>
            </a: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endParaRPr lang="ru-RU" sz="4400" dirty="0"/>
          </a:p>
        </p:txBody>
      </p:sp>
      <p:pic>
        <p:nvPicPr>
          <p:cNvPr id="4" name="Picture 3" descr="E:\Презентация\DSC_0202_c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299243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4474840" cy="11521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Участие в мероприятиях</a:t>
            </a:r>
            <a:endParaRPr lang="ru-RU" sz="3200" dirty="0"/>
          </a:p>
        </p:txBody>
      </p:sp>
      <p:pic>
        <p:nvPicPr>
          <p:cNvPr id="1026" name="Picture 2" descr="C:\Users\User\Desktop\мои роли\р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1826518" cy="1872208"/>
          </a:xfrm>
          <a:prstGeom prst="rect">
            <a:avLst/>
          </a:prstGeom>
          <a:noFill/>
        </p:spPr>
      </p:pic>
      <p:pic>
        <p:nvPicPr>
          <p:cNvPr id="5" name="Picture 2" descr="C:\Users\User\Desktop\мои роли\image (28)_c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988840"/>
            <a:ext cx="1985560" cy="1800200"/>
          </a:xfrm>
          <a:prstGeom prst="rect">
            <a:avLst/>
          </a:prstGeom>
          <a:noFill/>
        </p:spPr>
      </p:pic>
      <p:pic>
        <p:nvPicPr>
          <p:cNvPr id="7" name="Picture 2" descr="C:\Users\User\Desktop\мои роли\image (23)_cr_c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09120"/>
            <a:ext cx="1733303" cy="2102371"/>
          </a:xfrm>
          <a:prstGeom prst="rect">
            <a:avLst/>
          </a:prstGeom>
          <a:noFill/>
        </p:spPr>
      </p:pic>
      <p:pic>
        <p:nvPicPr>
          <p:cNvPr id="8" name="Picture 2" descr="C:\Users\User\Desktop\мои роли\image (19)_c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437112"/>
            <a:ext cx="1659057" cy="2202954"/>
          </a:xfrm>
          <a:prstGeom prst="rect">
            <a:avLst/>
          </a:prstGeom>
          <a:noFill/>
        </p:spPr>
      </p:pic>
      <p:pic>
        <p:nvPicPr>
          <p:cNvPr id="9" name="Picture 2" descr="C:\Users\User\Desktop\мои роли\image (4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25144"/>
            <a:ext cx="2592288" cy="1728192"/>
          </a:xfrm>
          <a:prstGeom prst="rect">
            <a:avLst/>
          </a:prstGeom>
          <a:noFill/>
        </p:spPr>
      </p:pic>
      <p:pic>
        <p:nvPicPr>
          <p:cNvPr id="10" name="Picture 2" descr="C:\Users\User\Desktop\мои роли\image (4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32656"/>
            <a:ext cx="2609654" cy="1740619"/>
          </a:xfrm>
          <a:prstGeom prst="rect">
            <a:avLst/>
          </a:prstGeom>
          <a:noFill/>
        </p:spPr>
      </p:pic>
      <p:pic>
        <p:nvPicPr>
          <p:cNvPr id="11" name="Picture 2" descr="C:\Users\User\Desktop\мои роли\image (50)_c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348880"/>
            <a:ext cx="2343533" cy="1656184"/>
          </a:xfrm>
          <a:prstGeom prst="rect">
            <a:avLst/>
          </a:prstGeom>
          <a:noFill/>
        </p:spPr>
      </p:pic>
      <p:pic>
        <p:nvPicPr>
          <p:cNvPr id="12" name="Picture 2" descr="C:\Users\User\Desktop\мои роли\Photo236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437112"/>
            <a:ext cx="1620180" cy="2160240"/>
          </a:xfrm>
          <a:prstGeom prst="rect">
            <a:avLst/>
          </a:prstGeom>
          <a:noFill/>
        </p:spPr>
      </p:pic>
      <p:pic>
        <p:nvPicPr>
          <p:cNvPr id="14" name="Picture 2" descr="C:\Users\User\Desktop\мои роли\об.jpg"/>
          <p:cNvPicPr>
            <a:picLocks noChangeAspect="1" noChangeArrowheads="1"/>
          </p:cNvPicPr>
          <p:nvPr/>
        </p:nvPicPr>
        <p:blipFill>
          <a:blip r:embed="rId10" cstate="print"/>
          <a:srcRect l="5747" r="9195"/>
          <a:stretch>
            <a:fillRect/>
          </a:stretch>
        </p:blipFill>
        <p:spPr bwMode="auto">
          <a:xfrm>
            <a:off x="4355976" y="2564904"/>
            <a:ext cx="2021190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2592288" cy="1442424"/>
          </a:xfrm>
        </p:spPr>
        <p:txBody>
          <a:bodyPr>
            <a:noAutofit/>
          </a:bodyPr>
          <a:lstStyle/>
          <a:p>
            <a:r>
              <a:rPr lang="ru-RU" sz="3200" dirty="0" smtClean="0"/>
              <a:t>Участие в мероприятиях</a:t>
            </a:r>
            <a:endParaRPr lang="ru-RU" sz="3200" dirty="0"/>
          </a:p>
        </p:txBody>
      </p:sp>
      <p:pic>
        <p:nvPicPr>
          <p:cNvPr id="5" name="Picture 2" descr="C:\Users\User\Desktop\мои роли\н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499"/>
          <a:stretch>
            <a:fillRect/>
          </a:stretch>
        </p:blipFill>
        <p:spPr bwMode="auto">
          <a:xfrm>
            <a:off x="323528" y="2420888"/>
            <a:ext cx="2304256" cy="1997893"/>
          </a:xfrm>
          <a:prstGeom prst="rect">
            <a:avLst/>
          </a:prstGeom>
          <a:noFill/>
        </p:spPr>
      </p:pic>
      <p:pic>
        <p:nvPicPr>
          <p:cNvPr id="6" name="Picture 2" descr="C:\Users\User\Desktop\мои роли\image (27).jpg"/>
          <p:cNvPicPr>
            <a:picLocks noChangeAspect="1" noChangeArrowheads="1"/>
          </p:cNvPicPr>
          <p:nvPr/>
        </p:nvPicPr>
        <p:blipFill>
          <a:blip r:embed="rId3" cstate="print"/>
          <a:srcRect t="11765"/>
          <a:stretch>
            <a:fillRect/>
          </a:stretch>
        </p:blipFill>
        <p:spPr bwMode="auto">
          <a:xfrm>
            <a:off x="3243064" y="188640"/>
            <a:ext cx="1191006" cy="1872208"/>
          </a:xfrm>
          <a:prstGeom prst="rect">
            <a:avLst/>
          </a:prstGeom>
          <a:noFill/>
        </p:spPr>
      </p:pic>
      <p:pic>
        <p:nvPicPr>
          <p:cNvPr id="7" name="Picture 2" descr="C:\Users\User\Desktop\мои роли\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88640"/>
            <a:ext cx="1318988" cy="1800200"/>
          </a:xfrm>
          <a:prstGeom prst="rect">
            <a:avLst/>
          </a:prstGeom>
          <a:noFill/>
        </p:spPr>
      </p:pic>
      <p:pic>
        <p:nvPicPr>
          <p:cNvPr id="8" name="Picture 2" descr="C:\Users\User\Desktop\мои роли\с.jpg"/>
          <p:cNvPicPr>
            <a:picLocks noChangeAspect="1" noChangeArrowheads="1"/>
          </p:cNvPicPr>
          <p:nvPr/>
        </p:nvPicPr>
        <p:blipFill>
          <a:blip r:embed="rId5" cstate="print"/>
          <a:srcRect r="10057"/>
          <a:stretch>
            <a:fillRect/>
          </a:stretch>
        </p:blipFill>
        <p:spPr bwMode="auto">
          <a:xfrm>
            <a:off x="251520" y="4653136"/>
            <a:ext cx="2346468" cy="1944216"/>
          </a:xfrm>
          <a:prstGeom prst="rect">
            <a:avLst/>
          </a:prstGeom>
          <a:noFill/>
        </p:spPr>
      </p:pic>
      <p:pic>
        <p:nvPicPr>
          <p:cNvPr id="9" name="Picture 2" descr="C:\Users\User\Desktop\мои роли\с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653136"/>
            <a:ext cx="3023036" cy="1988840"/>
          </a:xfrm>
          <a:prstGeom prst="rect">
            <a:avLst/>
          </a:prstGeom>
          <a:noFill/>
        </p:spPr>
      </p:pic>
      <p:pic>
        <p:nvPicPr>
          <p:cNvPr id="10" name="Picture 2" descr="C:\Users\User\Desktop\мои роли\з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348880"/>
            <a:ext cx="1560797" cy="2160240"/>
          </a:xfrm>
          <a:prstGeom prst="rect">
            <a:avLst/>
          </a:prstGeom>
          <a:noFill/>
        </p:spPr>
      </p:pic>
      <p:pic>
        <p:nvPicPr>
          <p:cNvPr id="11" name="Picture 2" descr="C:\Users\User\Desktop\мои роли\image (5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725144"/>
            <a:ext cx="2195736" cy="1887287"/>
          </a:xfrm>
          <a:prstGeom prst="rect">
            <a:avLst/>
          </a:prstGeom>
          <a:noFill/>
        </p:spPr>
      </p:pic>
      <p:pic>
        <p:nvPicPr>
          <p:cNvPr id="12" name="Picture 2" descr="C:\Users\User\Desktop\мои роли\image (56)_cr.jpg"/>
          <p:cNvPicPr>
            <a:picLocks noChangeAspect="1" noChangeArrowheads="1"/>
          </p:cNvPicPr>
          <p:nvPr/>
        </p:nvPicPr>
        <p:blipFill>
          <a:blip r:embed="rId9" cstate="print"/>
          <a:srcRect t="20000"/>
          <a:stretch>
            <a:fillRect/>
          </a:stretch>
        </p:blipFill>
        <p:spPr bwMode="auto">
          <a:xfrm>
            <a:off x="6300192" y="260648"/>
            <a:ext cx="1079172" cy="1728192"/>
          </a:xfrm>
          <a:prstGeom prst="rect">
            <a:avLst/>
          </a:prstGeom>
          <a:noFill/>
        </p:spPr>
      </p:pic>
      <p:pic>
        <p:nvPicPr>
          <p:cNvPr id="13" name="Picture 2" descr="C:\Users\User\Desktop\мои роли\image (55)_c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260648"/>
            <a:ext cx="1204177" cy="1772816"/>
          </a:xfrm>
          <a:prstGeom prst="rect">
            <a:avLst/>
          </a:prstGeom>
          <a:noFill/>
        </p:spPr>
      </p:pic>
      <p:pic>
        <p:nvPicPr>
          <p:cNvPr id="14" name="Picture 2" descr="C:\Users\User\Desktop\мои роли\image (45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2564904"/>
            <a:ext cx="1303040" cy="1737387"/>
          </a:xfrm>
          <a:prstGeom prst="rect">
            <a:avLst/>
          </a:prstGeom>
          <a:noFill/>
        </p:spPr>
      </p:pic>
      <p:pic>
        <p:nvPicPr>
          <p:cNvPr id="15" name="Picture 2" descr="C:\Users\User\Desktop\мои роли\image (35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2492896"/>
            <a:ext cx="1404156" cy="1872208"/>
          </a:xfrm>
          <a:prstGeom prst="rect">
            <a:avLst/>
          </a:prstGeom>
          <a:noFill/>
        </p:spPr>
      </p:pic>
      <p:pic>
        <p:nvPicPr>
          <p:cNvPr id="16" name="Picture 2" descr="C:\Users\User\Desktop\мои роли\image (29)_c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160" y="2204864"/>
            <a:ext cx="1249444" cy="2177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83152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Участие в мероприятиях</a:t>
            </a:r>
            <a:endParaRPr lang="ru-RU" sz="3200" dirty="0"/>
          </a:p>
        </p:txBody>
      </p:sp>
      <p:pic>
        <p:nvPicPr>
          <p:cNvPr id="5" name="Picture 2" descr="C:\Users\User\Desktop\мои роли\image (1)_cr_cr_c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213112"/>
            <a:ext cx="2088232" cy="1690779"/>
          </a:xfrm>
          <a:prstGeom prst="rect">
            <a:avLst/>
          </a:prstGeom>
          <a:noFill/>
        </p:spPr>
      </p:pic>
      <p:pic>
        <p:nvPicPr>
          <p:cNvPr id="6" name="Picture 2" descr="C:\Users\User\Desktop\Новая папка\image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060848"/>
            <a:ext cx="1811516" cy="1728192"/>
          </a:xfrm>
          <a:prstGeom prst="rect">
            <a:avLst/>
          </a:prstGeom>
          <a:noFill/>
        </p:spPr>
      </p:pic>
      <p:pic>
        <p:nvPicPr>
          <p:cNvPr id="7" name="Picture 2" descr="C:\Users\User\Desktop\Новая папка\image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204864"/>
            <a:ext cx="2592288" cy="1728192"/>
          </a:xfrm>
          <a:prstGeom prst="rect">
            <a:avLst/>
          </a:prstGeom>
          <a:noFill/>
        </p:spPr>
      </p:pic>
      <p:pic>
        <p:nvPicPr>
          <p:cNvPr id="8" name="Picture 2" descr="C:\Users\User\Desktop\Новая папка\image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25144"/>
            <a:ext cx="2892843" cy="1584176"/>
          </a:xfrm>
          <a:prstGeom prst="rect">
            <a:avLst/>
          </a:prstGeom>
          <a:noFill/>
        </p:spPr>
      </p:pic>
      <p:pic>
        <p:nvPicPr>
          <p:cNvPr id="9" name="Picture 2" descr="C:\Users\User\Desktop\image (2).jpg"/>
          <p:cNvPicPr>
            <a:picLocks noChangeAspect="1" noChangeArrowheads="1"/>
          </p:cNvPicPr>
          <p:nvPr/>
        </p:nvPicPr>
        <p:blipFill>
          <a:blip r:embed="rId6" cstate="print"/>
          <a:srcRect l="6801" r="15800"/>
          <a:stretch>
            <a:fillRect/>
          </a:stretch>
        </p:blipFill>
        <p:spPr bwMode="auto">
          <a:xfrm>
            <a:off x="6156176" y="4437112"/>
            <a:ext cx="2471809" cy="1800200"/>
          </a:xfrm>
          <a:prstGeom prst="rect">
            <a:avLst/>
          </a:prstGeom>
          <a:noFill/>
        </p:spPr>
      </p:pic>
      <p:pic>
        <p:nvPicPr>
          <p:cNvPr id="10" name="Picture 2" descr="C:\Users\User\Desktop\мои роли\image (25).jpg"/>
          <p:cNvPicPr>
            <a:picLocks noChangeAspect="1" noChangeArrowheads="1"/>
          </p:cNvPicPr>
          <p:nvPr/>
        </p:nvPicPr>
        <p:blipFill>
          <a:blip r:embed="rId7" cstate="print"/>
          <a:srcRect r="10000"/>
          <a:stretch>
            <a:fillRect/>
          </a:stretch>
        </p:blipFill>
        <p:spPr bwMode="auto">
          <a:xfrm>
            <a:off x="3707904" y="4437112"/>
            <a:ext cx="216024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764704"/>
            <a:ext cx="3970784" cy="7200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Участие в мероприятиях</a:t>
            </a:r>
            <a:endParaRPr lang="ru-RU" sz="3200" dirty="0"/>
          </a:p>
        </p:txBody>
      </p:sp>
      <p:pic>
        <p:nvPicPr>
          <p:cNvPr id="5" name="Picture 2" descr="C:\Users\User\Desktop\мои роли\image (4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6780"/>
          <a:stretch>
            <a:fillRect/>
          </a:stretch>
        </p:blipFill>
        <p:spPr bwMode="auto">
          <a:xfrm>
            <a:off x="251520" y="2348880"/>
            <a:ext cx="1955499" cy="1781869"/>
          </a:xfrm>
          <a:prstGeom prst="rect">
            <a:avLst/>
          </a:prstGeom>
          <a:noFill/>
        </p:spPr>
      </p:pic>
      <p:pic>
        <p:nvPicPr>
          <p:cNvPr id="7" name="Picture 2" descr="C:\Users\User\Desktop\мои роли\image (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548680"/>
            <a:ext cx="1597360" cy="1512168"/>
          </a:xfrm>
          <a:prstGeom prst="rect">
            <a:avLst/>
          </a:prstGeom>
          <a:noFill/>
        </p:spPr>
      </p:pic>
      <p:pic>
        <p:nvPicPr>
          <p:cNvPr id="8" name="Picture 2" descr="C:\Users\User\Desktop\мои роли\image (29)_c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789040"/>
            <a:ext cx="1579973" cy="2753667"/>
          </a:xfrm>
          <a:prstGeom prst="rect">
            <a:avLst/>
          </a:prstGeom>
          <a:noFill/>
        </p:spPr>
      </p:pic>
      <p:pic>
        <p:nvPicPr>
          <p:cNvPr id="9" name="Picture 2" descr="C:\Users\User\Desktop\мои роли\image (38).jpg"/>
          <p:cNvPicPr>
            <a:picLocks noChangeAspect="1" noChangeArrowheads="1"/>
          </p:cNvPicPr>
          <p:nvPr/>
        </p:nvPicPr>
        <p:blipFill>
          <a:blip r:embed="rId5" cstate="print"/>
          <a:srcRect l="17612" r="24519"/>
          <a:stretch>
            <a:fillRect/>
          </a:stretch>
        </p:blipFill>
        <p:spPr bwMode="auto">
          <a:xfrm>
            <a:off x="251520" y="4653136"/>
            <a:ext cx="1656184" cy="1872208"/>
          </a:xfrm>
          <a:prstGeom prst="rect">
            <a:avLst/>
          </a:prstGeom>
          <a:noFill/>
        </p:spPr>
      </p:pic>
      <p:pic>
        <p:nvPicPr>
          <p:cNvPr id="10" name="Picture 2" descr="C:\Users\User\Desktop\Новая папка\image (9).jpg"/>
          <p:cNvPicPr>
            <a:picLocks noChangeAspect="1" noChangeArrowheads="1"/>
          </p:cNvPicPr>
          <p:nvPr/>
        </p:nvPicPr>
        <p:blipFill>
          <a:blip r:embed="rId6" cstate="print"/>
          <a:srcRect l="10190" t="10714" r="3197"/>
          <a:stretch>
            <a:fillRect/>
          </a:stretch>
        </p:blipFill>
        <p:spPr bwMode="auto">
          <a:xfrm>
            <a:off x="2267744" y="4725144"/>
            <a:ext cx="2448272" cy="1800200"/>
          </a:xfrm>
          <a:prstGeom prst="rect">
            <a:avLst/>
          </a:prstGeom>
          <a:noFill/>
        </p:spPr>
      </p:pic>
      <p:pic>
        <p:nvPicPr>
          <p:cNvPr id="11" name="Picture 2" descr="C:\Users\User\Desktop\Новая папка\image (1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4293096"/>
            <a:ext cx="1692188" cy="2256251"/>
          </a:xfrm>
          <a:prstGeom prst="rect">
            <a:avLst/>
          </a:prstGeom>
          <a:noFill/>
        </p:spPr>
      </p:pic>
      <p:pic>
        <p:nvPicPr>
          <p:cNvPr id="12" name="Picture 2" descr="C:\Users\User\Desktop\Новая папка\image (8)_c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2276872"/>
            <a:ext cx="1658075" cy="1728192"/>
          </a:xfrm>
          <a:prstGeom prst="rect">
            <a:avLst/>
          </a:prstGeom>
          <a:noFill/>
        </p:spPr>
      </p:pic>
      <p:pic>
        <p:nvPicPr>
          <p:cNvPr id="13" name="Picture 2" descr="C:\Users\User\Desktop\Новая папка\image (6)_c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348880"/>
            <a:ext cx="2373483" cy="1921569"/>
          </a:xfrm>
          <a:prstGeom prst="rect">
            <a:avLst/>
          </a:prstGeom>
          <a:noFill/>
        </p:spPr>
      </p:pic>
      <p:pic>
        <p:nvPicPr>
          <p:cNvPr id="14" name="Picture 2" descr="C:\Users\User\Desktop\Новая папка\image (12).jpg"/>
          <p:cNvPicPr>
            <a:picLocks noChangeAspect="1" noChangeArrowheads="1"/>
          </p:cNvPicPr>
          <p:nvPr/>
        </p:nvPicPr>
        <p:blipFill>
          <a:blip r:embed="rId10" cstate="print"/>
          <a:srcRect l="3922" t="17647" r="13725"/>
          <a:stretch>
            <a:fillRect/>
          </a:stretch>
        </p:blipFill>
        <p:spPr bwMode="auto">
          <a:xfrm>
            <a:off x="179512" y="260648"/>
            <a:ext cx="3024336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14884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На современном этапе педагогическая </a:t>
            </a:r>
            <a:r>
              <a:rPr lang="ru-RU" sz="1800" b="1" dirty="0" smtClean="0"/>
              <a:t>деятельность требует обращения музыкального</a:t>
            </a:r>
            <a:r>
              <a:rPr lang="ru-RU" sz="1800" dirty="0" smtClean="0"/>
              <a:t> руководителя к новым формам, которые бы позволили образовывать </a:t>
            </a:r>
            <a:r>
              <a:rPr lang="ru-RU" sz="1800" i="1" dirty="0" smtClean="0"/>
              <a:t>(обучать, развивать, воспитывать)</a:t>
            </a:r>
            <a:r>
              <a:rPr lang="ru-RU" sz="1800" dirty="0" smtClean="0"/>
              <a:t> дошкольников так, чтобы они об этом даже не догадывались. Ориентиром в этом направлении являются требования ФГОС ДО, устанавливающие нормы и правила, обязательные при реализации основной образовательной программы </a:t>
            </a:r>
            <a:r>
              <a:rPr lang="ru-RU" sz="1800" i="1" dirty="0" smtClean="0"/>
              <a:t>(ООП)</a:t>
            </a:r>
            <a:r>
              <a:rPr lang="ru-RU" sz="1800" dirty="0" smtClean="0"/>
              <a:t> ДО, определяющие новое представление о содержании и организации </a:t>
            </a:r>
            <a:r>
              <a:rPr lang="ru-RU" sz="1800" b="1" dirty="0" smtClean="0"/>
              <a:t>музыкального воспитания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7" name="Picture 3" descr="E:\Презентация\image (53)_c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15816" y="3068960"/>
            <a:ext cx="3125026" cy="3458289"/>
          </a:xfrm>
          <a:prstGeom prst="rect">
            <a:avLst/>
          </a:prstGeom>
          <a:noFill/>
        </p:spPr>
      </p:pic>
      <p:pic>
        <p:nvPicPr>
          <p:cNvPr id="2051" name="Picture 3" descr="E:\Презентация\image (2).jpg"/>
          <p:cNvPicPr>
            <a:picLocks noChangeAspect="1" noChangeArrowheads="1"/>
          </p:cNvPicPr>
          <p:nvPr/>
        </p:nvPicPr>
        <p:blipFill>
          <a:blip r:embed="rId3" cstate="print"/>
          <a:srcRect l="11567" r="3610"/>
          <a:stretch>
            <a:fillRect/>
          </a:stretch>
        </p:blipFill>
        <p:spPr bwMode="auto">
          <a:xfrm>
            <a:off x="755576" y="3212976"/>
            <a:ext cx="1971379" cy="2019758"/>
          </a:xfrm>
          <a:prstGeom prst="rect">
            <a:avLst/>
          </a:prstGeom>
          <a:noFill/>
        </p:spPr>
      </p:pic>
      <p:pic>
        <p:nvPicPr>
          <p:cNvPr id="5" name="Picture 3" descr="E:\Презентация\IMG_1767_c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140968"/>
            <a:ext cx="1758570" cy="2468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456384" cy="6048672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Хоть я на пенсии, на отдыхе заслуженном,</a:t>
            </a:r>
            <a:br>
              <a:rPr lang="ru-RU" sz="1600" dirty="0" smtClean="0"/>
            </a:br>
            <a:r>
              <a:rPr lang="ru-RU" sz="1600" dirty="0" smtClean="0"/>
              <a:t>Но работаю в  детском саду.</a:t>
            </a:r>
            <a:br>
              <a:rPr lang="ru-RU" sz="1600" dirty="0" smtClean="0"/>
            </a:br>
            <a:r>
              <a:rPr lang="ru-RU" sz="1600" dirty="0" smtClean="0"/>
              <a:t>В сарафанчике зелёном, наутюженном</a:t>
            </a:r>
            <a:br>
              <a:rPr lang="ru-RU" sz="1600" dirty="0" smtClean="0"/>
            </a:br>
            <a:r>
              <a:rPr lang="ru-RU" sz="1600" dirty="0" smtClean="0"/>
              <a:t>По утрам я в «Теремок» родной иду.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Там детишки меня очень ждут</a:t>
            </a:r>
            <a:br>
              <a:rPr lang="ru-RU" sz="1600" dirty="0" smtClean="0"/>
            </a:br>
            <a:r>
              <a:rPr lang="ru-RU" sz="1600" dirty="0" smtClean="0"/>
              <a:t>Со мной они играют, танцуют и поют.</a:t>
            </a:r>
            <a:br>
              <a:rPr lang="ru-RU" sz="1600" dirty="0" smtClean="0"/>
            </a:br>
            <a:r>
              <a:rPr lang="ru-RU" sz="1600" dirty="0" smtClean="0"/>
              <a:t>Средь зелени тропинку протоптала я,</a:t>
            </a:r>
            <a:br>
              <a:rPr lang="ru-RU" sz="1600" dirty="0" smtClean="0"/>
            </a:br>
            <a:r>
              <a:rPr lang="ru-RU" sz="1600" dirty="0" smtClean="0"/>
              <a:t>Чему безумно рада и немножечко горда.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Люблю ходить я этой чудною тропой,</a:t>
            </a:r>
            <a:br>
              <a:rPr lang="ru-RU" sz="1600" dirty="0" smtClean="0"/>
            </a:br>
            <a:r>
              <a:rPr lang="ru-RU" sz="1600" dirty="0" smtClean="0"/>
              <a:t>С радостью – в садик, и весело – домой.</a:t>
            </a:r>
            <a:br>
              <a:rPr lang="ru-RU" sz="1600" dirty="0" smtClean="0"/>
            </a:br>
            <a:r>
              <a:rPr lang="ru-RU" sz="1600" dirty="0" smtClean="0"/>
              <a:t>И кажется, мне вслед глядят-любуются</a:t>
            </a:r>
            <a:br>
              <a:rPr lang="ru-RU" sz="1600" dirty="0" smtClean="0"/>
            </a:br>
            <a:r>
              <a:rPr lang="ru-RU" sz="1600" dirty="0" smtClean="0"/>
              <a:t>Цветы, дома, деревья, люди, улицы!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И бантик развевается,</a:t>
            </a:r>
            <a:br>
              <a:rPr lang="ru-RU" sz="1600" dirty="0" smtClean="0"/>
            </a:br>
            <a:r>
              <a:rPr lang="ru-RU" sz="1600" dirty="0" smtClean="0"/>
              <a:t>И ветер с ним играется.</a:t>
            </a:r>
            <a:br>
              <a:rPr lang="ru-RU" sz="1600" dirty="0" smtClean="0"/>
            </a:br>
            <a:r>
              <a:rPr lang="ru-RU" sz="1600" dirty="0" smtClean="0"/>
              <a:t>И нет прекрасней зелёного цвета -</a:t>
            </a:r>
            <a:br>
              <a:rPr lang="ru-RU" sz="1600" dirty="0" smtClean="0"/>
            </a:br>
            <a:r>
              <a:rPr lang="ru-RU" sz="1600" dirty="0" smtClean="0"/>
              <a:t>Цвета любви, весны и лета!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Я сердце детям подарю, свою заботу.</a:t>
            </a:r>
            <a:br>
              <a:rPr lang="ru-RU" sz="1600" dirty="0" smtClean="0"/>
            </a:br>
            <a:r>
              <a:rPr lang="ru-RU" sz="1600" dirty="0" smtClean="0"/>
              <a:t>Без них я просто не смогу, и без работы.</a:t>
            </a:r>
            <a:br>
              <a:rPr lang="ru-RU" sz="1600" dirty="0" smtClean="0"/>
            </a:br>
            <a:r>
              <a:rPr lang="ru-RU" sz="1600" dirty="0" smtClean="0"/>
              <a:t>Моя тропинка в садик, это знай!</a:t>
            </a:r>
            <a:br>
              <a:rPr lang="ru-RU" sz="1600" dirty="0" smtClean="0"/>
            </a:br>
            <a:r>
              <a:rPr lang="ru-RU" sz="1600" dirty="0" smtClean="0"/>
              <a:t>Прошу тебя, подольше лишь не зарастай!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063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3" name="Picture 3" descr="E:\Презентация\IMG_6053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20688"/>
            <a:ext cx="3645353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682752" cy="7920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Участие в конкурсах</a:t>
            </a:r>
            <a:endParaRPr lang="ru-RU" sz="3200" dirty="0"/>
          </a:p>
        </p:txBody>
      </p:sp>
      <p:pic>
        <p:nvPicPr>
          <p:cNvPr id="11266" name="Picture 2" descr="E:\Презентация\IMG_9899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149080"/>
            <a:ext cx="1656184" cy="2483764"/>
          </a:xfrm>
          <a:prstGeom prst="rect">
            <a:avLst/>
          </a:prstGeom>
          <a:noFill/>
        </p:spPr>
      </p:pic>
      <p:pic>
        <p:nvPicPr>
          <p:cNvPr id="6" name="Picture 2" descr="E:\Презентация личное фото\image (26).jpg"/>
          <p:cNvPicPr>
            <a:picLocks noChangeAspect="1" noChangeArrowheads="1"/>
          </p:cNvPicPr>
          <p:nvPr/>
        </p:nvPicPr>
        <p:blipFill>
          <a:blip r:embed="rId3" cstate="print"/>
          <a:srcRect l="5979" t="3607" r="4338" b="2724"/>
          <a:stretch>
            <a:fillRect/>
          </a:stretch>
        </p:blipFill>
        <p:spPr bwMode="auto">
          <a:xfrm>
            <a:off x="2863724" y="4149080"/>
            <a:ext cx="1562727" cy="2448272"/>
          </a:xfrm>
          <a:prstGeom prst="rect">
            <a:avLst/>
          </a:prstGeom>
          <a:noFill/>
        </p:spPr>
      </p:pic>
      <p:pic>
        <p:nvPicPr>
          <p:cNvPr id="5" name="Picture 3" descr="E:\Презентация личное фото\image_cr.jpg"/>
          <p:cNvPicPr>
            <a:picLocks noChangeAspect="1" noChangeArrowheads="1"/>
          </p:cNvPicPr>
          <p:nvPr/>
        </p:nvPicPr>
        <p:blipFill>
          <a:blip r:embed="rId4" cstate="print"/>
          <a:srcRect l="14427" t="6364" r="4257" b="4540"/>
          <a:stretch>
            <a:fillRect/>
          </a:stretch>
        </p:blipFill>
        <p:spPr bwMode="auto">
          <a:xfrm>
            <a:off x="4283968" y="2060848"/>
            <a:ext cx="1854206" cy="1674767"/>
          </a:xfrm>
          <a:prstGeom prst="rect">
            <a:avLst/>
          </a:prstGeom>
          <a:noFill/>
        </p:spPr>
      </p:pic>
      <p:pic>
        <p:nvPicPr>
          <p:cNvPr id="7" name="Picture 4" descr="E:\Презентация личное фото\SDC18842_c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49080"/>
            <a:ext cx="1668274" cy="2448272"/>
          </a:xfrm>
          <a:prstGeom prst="rect">
            <a:avLst/>
          </a:prstGeom>
          <a:noFill/>
        </p:spPr>
      </p:pic>
      <p:pic>
        <p:nvPicPr>
          <p:cNvPr id="8" name="Picture 2" descr="C:\Users\User\Desktop\мои роли\image (51)_c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636912"/>
            <a:ext cx="1806251" cy="2376264"/>
          </a:xfrm>
          <a:prstGeom prst="rect">
            <a:avLst/>
          </a:prstGeom>
          <a:noFill/>
        </p:spPr>
      </p:pic>
      <p:pic>
        <p:nvPicPr>
          <p:cNvPr id="10" name="Picture 2" descr="C:\Users\User\Desktop\мои роли\image (21).jpg"/>
          <p:cNvPicPr>
            <a:picLocks noChangeAspect="1" noChangeArrowheads="1"/>
          </p:cNvPicPr>
          <p:nvPr/>
        </p:nvPicPr>
        <p:blipFill>
          <a:blip r:embed="rId7" cstate="print"/>
          <a:srcRect l="20548" r="12673"/>
          <a:stretch>
            <a:fillRect/>
          </a:stretch>
        </p:blipFill>
        <p:spPr bwMode="auto">
          <a:xfrm>
            <a:off x="683568" y="1700808"/>
            <a:ext cx="2808312" cy="2160240"/>
          </a:xfrm>
          <a:prstGeom prst="rect">
            <a:avLst/>
          </a:prstGeom>
          <a:noFill/>
        </p:spPr>
      </p:pic>
      <p:pic>
        <p:nvPicPr>
          <p:cNvPr id="11" name="Picture 2" descr="C:\Users\User\Desktop\мои роли\image (20).jpg"/>
          <p:cNvPicPr>
            <a:picLocks noChangeAspect="1" noChangeArrowheads="1"/>
          </p:cNvPicPr>
          <p:nvPr/>
        </p:nvPicPr>
        <p:blipFill>
          <a:blip r:embed="rId8" cstate="print"/>
          <a:srcRect l="9053" t="17143" r="15502"/>
          <a:stretch>
            <a:fillRect/>
          </a:stretch>
        </p:blipFill>
        <p:spPr bwMode="auto">
          <a:xfrm>
            <a:off x="6228184" y="188640"/>
            <a:ext cx="2731338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404664"/>
            <a:ext cx="5194920" cy="144242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Совместный  досуг позволяет нам насладиться с детьми обществом друг друга и с теплом вспоминать потом эти чудесные мгновения, проведенные за столь увлекательным занятием.</a:t>
            </a:r>
            <a:endParaRPr lang="ru-RU" sz="1800" dirty="0"/>
          </a:p>
        </p:txBody>
      </p:sp>
      <p:pic>
        <p:nvPicPr>
          <p:cNvPr id="6146" name="Picture 2" descr="E:\Презентация\image (5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403"/>
          <a:stretch>
            <a:fillRect/>
          </a:stretch>
        </p:blipFill>
        <p:spPr bwMode="auto">
          <a:xfrm>
            <a:off x="251520" y="332656"/>
            <a:ext cx="2736304" cy="3816424"/>
          </a:xfrm>
          <a:prstGeom prst="rect">
            <a:avLst/>
          </a:prstGeom>
          <a:noFill/>
        </p:spPr>
      </p:pic>
      <p:pic>
        <p:nvPicPr>
          <p:cNvPr id="6147" name="Picture 3" descr="E:\Презентация\image (5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132856"/>
            <a:ext cx="2568285" cy="3852428"/>
          </a:xfrm>
          <a:prstGeom prst="rect">
            <a:avLst/>
          </a:prstGeom>
          <a:noFill/>
        </p:spPr>
      </p:pic>
      <p:pic>
        <p:nvPicPr>
          <p:cNvPr id="5" name="Picture 2" descr="E:\Презентация\IMG_9652_c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24944"/>
            <a:ext cx="2672209" cy="3723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Каждый из нас когда-то мечтал стать главным героем сказки, мультфильма, комикса или кино. Чтобы так же как и в любимом произведении сражаться с врагами или танцевать с принцем на праздничном балу, искать затонувшие сокровища или спасать домашних питомцев.</a:t>
            </a:r>
            <a:endParaRPr lang="ru-RU" sz="1800" dirty="0"/>
          </a:p>
        </p:txBody>
      </p:sp>
      <p:pic>
        <p:nvPicPr>
          <p:cNvPr id="7170" name="Picture 2" descr="E:\Презентация\image (62)_c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152"/>
          <a:stretch>
            <a:fillRect/>
          </a:stretch>
        </p:blipFill>
        <p:spPr bwMode="auto">
          <a:xfrm>
            <a:off x="899592" y="1988840"/>
            <a:ext cx="2785384" cy="4637284"/>
          </a:xfrm>
          <a:prstGeom prst="rect">
            <a:avLst/>
          </a:prstGeom>
          <a:noFill/>
        </p:spPr>
      </p:pic>
      <p:pic>
        <p:nvPicPr>
          <p:cNvPr id="7171" name="Picture 3" descr="E:\Презентация\image (67).jpg"/>
          <p:cNvPicPr>
            <a:picLocks noChangeAspect="1" noChangeArrowheads="1"/>
          </p:cNvPicPr>
          <p:nvPr/>
        </p:nvPicPr>
        <p:blipFill>
          <a:blip r:embed="rId3" cstate="print"/>
          <a:srcRect t="3373" r="3294" b="2170"/>
          <a:stretch>
            <a:fillRect/>
          </a:stretch>
        </p:blipFill>
        <p:spPr bwMode="auto">
          <a:xfrm>
            <a:off x="4716016" y="1988840"/>
            <a:ext cx="3456384" cy="4501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846640" cy="58326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04664"/>
            <a:ext cx="7488832" cy="11521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Я меняю маски! И во сне и наяву.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Сочиняю сказки. И в них живу Я меняю маски Вижу розовые сны. В золотые краски крашу все мечты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E:\Презентация\GEDC1337_cr_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1456772" cy="2367391"/>
          </a:xfrm>
          <a:prstGeom prst="rect">
            <a:avLst/>
          </a:prstGeom>
          <a:noFill/>
        </p:spPr>
      </p:pic>
      <p:pic>
        <p:nvPicPr>
          <p:cNvPr id="1027" name="Picture 3" descr="E:\Презентация\GEDC1659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00808"/>
            <a:ext cx="1212825" cy="2249007"/>
          </a:xfrm>
          <a:prstGeom prst="rect">
            <a:avLst/>
          </a:prstGeom>
          <a:noFill/>
        </p:spPr>
      </p:pic>
      <p:pic>
        <p:nvPicPr>
          <p:cNvPr id="7" name="Picture 2" descr="E:\Презентация\imag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556792"/>
            <a:ext cx="1224136" cy="2439190"/>
          </a:xfrm>
          <a:prstGeom prst="rect">
            <a:avLst/>
          </a:prstGeom>
          <a:noFill/>
        </p:spPr>
      </p:pic>
      <p:pic>
        <p:nvPicPr>
          <p:cNvPr id="8" name="Picture 2" descr="E:\Презентация\image (38)_c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700808"/>
            <a:ext cx="1597949" cy="2185068"/>
          </a:xfrm>
          <a:prstGeom prst="rect">
            <a:avLst/>
          </a:prstGeom>
          <a:noFill/>
        </p:spPr>
      </p:pic>
      <p:pic>
        <p:nvPicPr>
          <p:cNvPr id="9" name="Picture 3" descr="E:\Презентация\image (49).jpg"/>
          <p:cNvPicPr>
            <a:picLocks noChangeAspect="1" noChangeArrowheads="1"/>
          </p:cNvPicPr>
          <p:nvPr/>
        </p:nvPicPr>
        <p:blipFill>
          <a:blip r:embed="rId6" cstate="print"/>
          <a:srcRect l="21288" r="16331"/>
          <a:stretch>
            <a:fillRect/>
          </a:stretch>
        </p:blipFill>
        <p:spPr bwMode="auto">
          <a:xfrm>
            <a:off x="6516216" y="3573016"/>
            <a:ext cx="2156113" cy="2304256"/>
          </a:xfrm>
          <a:prstGeom prst="rect">
            <a:avLst/>
          </a:prstGeom>
          <a:noFill/>
        </p:spPr>
      </p:pic>
      <p:pic>
        <p:nvPicPr>
          <p:cNvPr id="10" name="Picture 3" descr="E:\Презентация\image (28).jpg"/>
          <p:cNvPicPr>
            <a:picLocks noChangeAspect="1" noChangeArrowheads="1"/>
          </p:cNvPicPr>
          <p:nvPr/>
        </p:nvPicPr>
        <p:blipFill>
          <a:blip r:embed="rId7" cstate="print"/>
          <a:srcRect l="19475" r="12098"/>
          <a:stretch>
            <a:fillRect/>
          </a:stretch>
        </p:blipFill>
        <p:spPr bwMode="auto">
          <a:xfrm>
            <a:off x="1763688" y="4005064"/>
            <a:ext cx="2143345" cy="2088232"/>
          </a:xfrm>
          <a:prstGeom prst="rect">
            <a:avLst/>
          </a:prstGeom>
          <a:noFill/>
        </p:spPr>
      </p:pic>
      <p:pic>
        <p:nvPicPr>
          <p:cNvPr id="11" name="Picture 2" descr="E:\Презентация\image (11)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 l="15512" r="17666"/>
          <a:stretch>
            <a:fillRect/>
          </a:stretch>
        </p:blipFill>
        <p:spPr bwMode="auto">
          <a:xfrm>
            <a:off x="4211960" y="3789040"/>
            <a:ext cx="2052998" cy="2304256"/>
          </a:xfrm>
          <a:prstGeom prst="rect">
            <a:avLst/>
          </a:prstGeom>
          <a:noFill/>
        </p:spPr>
      </p:pic>
      <p:pic>
        <p:nvPicPr>
          <p:cNvPr id="12" name="Picture 3" descr="E:\Презентация\IMG_5848_c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1844824"/>
            <a:ext cx="1404156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514352"/>
            <a:ext cx="2241376" cy="1063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131840" y="1124744"/>
            <a:ext cx="2664296" cy="12961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/>
              <a:t>В сказку новую спешу, и в волшебных снах я по радуге хожу-брожу в мечтах!</a:t>
            </a:r>
            <a:endParaRPr lang="ru-RU" sz="2000" dirty="0"/>
          </a:p>
        </p:txBody>
      </p:sp>
      <p:pic>
        <p:nvPicPr>
          <p:cNvPr id="5122" name="Picture 2" descr="E:\Презентация\image (5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72200" y="1052736"/>
            <a:ext cx="2081486" cy="2068022"/>
          </a:xfrm>
          <a:prstGeom prst="rect">
            <a:avLst/>
          </a:prstGeom>
          <a:noFill/>
        </p:spPr>
      </p:pic>
      <p:pic>
        <p:nvPicPr>
          <p:cNvPr id="7" name="Picture 2" descr="C:\Users\User\Desktop\мои роли\image (3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1768783" cy="2088232"/>
          </a:xfrm>
          <a:prstGeom prst="rect">
            <a:avLst/>
          </a:prstGeom>
          <a:noFill/>
        </p:spPr>
      </p:pic>
      <p:pic>
        <p:nvPicPr>
          <p:cNvPr id="8" name="Picture 2" descr="C:\Users\User\Desktop\мои роли\image (59).jpg"/>
          <p:cNvPicPr>
            <a:picLocks noChangeAspect="1" noChangeArrowheads="1"/>
          </p:cNvPicPr>
          <p:nvPr/>
        </p:nvPicPr>
        <p:blipFill>
          <a:blip r:embed="rId4" cstate="print"/>
          <a:srcRect l="9095" r="2983"/>
          <a:stretch>
            <a:fillRect/>
          </a:stretch>
        </p:blipFill>
        <p:spPr bwMode="auto">
          <a:xfrm>
            <a:off x="3563888" y="3212976"/>
            <a:ext cx="2088232" cy="1584176"/>
          </a:xfrm>
          <a:prstGeom prst="rect">
            <a:avLst/>
          </a:prstGeom>
          <a:noFill/>
        </p:spPr>
      </p:pic>
      <p:pic>
        <p:nvPicPr>
          <p:cNvPr id="9" name="Picture 2" descr="C:\Users\User\Desktop\мои роли\image (46).jpg"/>
          <p:cNvPicPr>
            <a:picLocks noChangeAspect="1" noChangeArrowheads="1"/>
          </p:cNvPicPr>
          <p:nvPr/>
        </p:nvPicPr>
        <p:blipFill>
          <a:blip r:embed="rId5" cstate="print"/>
          <a:srcRect l="13565" r="19736"/>
          <a:stretch>
            <a:fillRect/>
          </a:stretch>
        </p:blipFill>
        <p:spPr bwMode="auto">
          <a:xfrm>
            <a:off x="6516216" y="3573016"/>
            <a:ext cx="2304256" cy="2304256"/>
          </a:xfrm>
          <a:prstGeom prst="rect">
            <a:avLst/>
          </a:prstGeom>
          <a:noFill/>
        </p:spPr>
      </p:pic>
      <p:pic>
        <p:nvPicPr>
          <p:cNvPr id="10" name="Picture 2" descr="C:\Users\User\Desktop\мои роли\image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933056"/>
            <a:ext cx="1712574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443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Конкурсы проводятся согласно ч.2 ст.77 Федерального закона Российской Федерации "Об образовании в Российской Федерации" №273-ФЗ от 29.12.2012 г., в целях выявления и поддержки лиц, проявивших выдающиеся способности, и направлены на выявление и развитие интеллектуальных и творческих способностей, на пропаганду научных знаний, творческих и спортивных достижений. </a:t>
            </a:r>
            <a:br>
              <a:rPr lang="ru-RU" sz="1600" dirty="0" smtClean="0"/>
            </a:br>
            <a:r>
              <a:rPr lang="ru-RU" sz="1600" dirty="0" smtClean="0"/>
              <a:t>Дети  и педагоги принимают участие в Конкурсах на добровольной основе.</a:t>
            </a:r>
            <a:endParaRPr lang="ru-RU" sz="1600" dirty="0"/>
          </a:p>
        </p:txBody>
      </p:sp>
      <p:pic>
        <p:nvPicPr>
          <p:cNvPr id="8194" name="Picture 2" descr="E:\Презентация\image (70)_c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98" t="20683" r="26849"/>
          <a:stretch>
            <a:fillRect/>
          </a:stretch>
        </p:blipFill>
        <p:spPr bwMode="auto">
          <a:xfrm>
            <a:off x="1043608" y="2204864"/>
            <a:ext cx="3042077" cy="3960440"/>
          </a:xfrm>
          <a:prstGeom prst="rect">
            <a:avLst/>
          </a:prstGeom>
          <a:noFill/>
        </p:spPr>
      </p:pic>
      <p:pic>
        <p:nvPicPr>
          <p:cNvPr id="5" name="Picture 2" descr="E:\Презентация\IMG_4486_c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32856"/>
            <a:ext cx="2795799" cy="4062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199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    МАДОУ «Детский сад №2» КГО </vt:lpstr>
      <vt:lpstr>На современном этапе педагогическая деятельность требует обращения музыкального руководителя к новым формам, которые бы позволили образовывать (обучать, развивать, воспитывать) дошкольников так, чтобы они об этом даже не догадывались. Ориентиром в этом направлении являются требования ФГОС ДО, устанавливающие нормы и правила, обязательные при реализации основной образовательной программы (ООП) ДО, определяющие новое представление о содержании и организации музыкального воспитания.</vt:lpstr>
      <vt:lpstr>Хоть я на пенсии, на отдыхе заслуженном, Но работаю в  детском саду. В сарафанчике зелёном, наутюженном По утрам я в «Теремок» родной иду.   Там детишки меня очень ждут Со мной они играют, танцуют и поют. Средь зелени тропинку протоптала я, Чему безумно рада и немножечко горда.   Люблю ходить я этой чудною тропой, С радостью – в садик, и весело – домой. И кажется, мне вслед глядят-любуются Цветы, дома, деревья, люди, улицы!   И бантик развевается, И ветер с ним играется. И нет прекрасней зелёного цвета - Цвета любви, весны и лета!   Я сердце детям подарю, свою заботу. Без них я просто не смогу, и без работы. Моя тропинка в садик, это знай! Прошу тебя, подольше лишь не зарастай!   </vt:lpstr>
      <vt:lpstr>Участие в конкурсах</vt:lpstr>
      <vt:lpstr>Совместный  досуг позволяет нам насладиться с детьми обществом друг друга и с теплом вспоминать потом эти чудесные мгновения, проведенные за столь увлекательным занятием.</vt:lpstr>
      <vt:lpstr>Каждый из нас когда-то мечтал стать главным героем сказки, мультфильма, комикса или кино. Чтобы так же как и в любимом произведении сражаться с врагами или танцевать с принцем на праздничном балу, искать затонувшие сокровища или спасать домашних питомцев.</vt:lpstr>
      <vt:lpstr>Слайд 7</vt:lpstr>
      <vt:lpstr>Слайд 8</vt:lpstr>
      <vt:lpstr>Конкурсы проводятся согласно ч.2 ст.77 Федерального закона Российской Федерации "Об образовании в Российской Федерации" №273-ФЗ от 29.12.2012 г., в целях выявления и поддержки лиц, проявивших выдающиеся способности, и направлены на выявление и развитие интеллектуальных и творческих способностей, на пропаганду научных знаний, творческих и спортивных достижений.  Дети  и педагоги принимают участие в Конкурсах на добровольной основе.</vt:lpstr>
      <vt:lpstr>Участие в мероприятиях</vt:lpstr>
      <vt:lpstr>Участие в мероприятиях</vt:lpstr>
      <vt:lpstr>Участие в мероприятиях</vt:lpstr>
      <vt:lpstr>Участие в мероприятиях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SAD</dc:creator>
  <cp:lastModifiedBy>SAD</cp:lastModifiedBy>
  <cp:revision>26</cp:revision>
  <dcterms:created xsi:type="dcterms:W3CDTF">2015-09-22T03:33:33Z</dcterms:created>
  <dcterms:modified xsi:type="dcterms:W3CDTF">2019-06-06T10:54:51Z</dcterms:modified>
</cp:coreProperties>
</file>